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8" r:id="rId2"/>
  </p:sldIdLst>
  <p:sldSz cx="32004000" cy="44958000"/>
  <p:notesSz cx="6732588" cy="9855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60">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9526" autoAdjust="0"/>
  </p:normalViewPr>
  <p:slideViewPr>
    <p:cSldViewPr>
      <p:cViewPr>
        <p:scale>
          <a:sx n="33" d="100"/>
          <a:sy n="33" d="100"/>
        </p:scale>
        <p:origin x="1254" y="-4386"/>
      </p:cViewPr>
      <p:guideLst>
        <p:guide orient="horz" pos="19360"/>
        <p:guide pos="1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Rectangle 4">
            <a:extLst>
              <a:ext uri="{FF2B5EF4-FFF2-40B4-BE49-F238E27FC236}">
                <a16:creationId xmlns:a16="http://schemas.microsoft.com/office/drawing/2014/main" id="{BB9EE239-616A-4BE4-8427-8311592D009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B07A2B6-B881-45B6-8C76-AEAF6D253AF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60DB630E-9DF3-4BD6-A548-A2B977AD6916}"/>
              </a:ext>
            </a:extLst>
          </p:cNvPr>
          <p:cNvSpPr>
            <a:spLocks noGrp="1" noChangeArrowheads="1"/>
          </p:cNvSpPr>
          <p:nvPr>
            <p:ph type="sldNum" sz="quarter" idx="12"/>
          </p:nvPr>
        </p:nvSpPr>
        <p:spPr>
          <a:ln/>
        </p:spPr>
        <p:txBody>
          <a:bodyPr/>
          <a:lstStyle>
            <a:lvl1pPr>
              <a:defRPr/>
            </a:lvl1pPr>
          </a:lstStyle>
          <a:p>
            <a:pPr>
              <a:defRPr/>
            </a:pPr>
            <a:fld id="{22722F0E-6D68-45D6-87C4-9DFF0E32811C}" type="slidenum">
              <a:rPr lang="en-AU" altLang="de-DE"/>
              <a:pPr>
                <a:defRPr/>
              </a:pPr>
              <a:t>‹#›</a:t>
            </a:fld>
            <a:endParaRPr lang="en-AU" altLang="de-DE"/>
          </a:p>
        </p:txBody>
      </p:sp>
    </p:spTree>
    <p:extLst>
      <p:ext uri="{BB962C8B-B14F-4D97-AF65-F5344CB8AC3E}">
        <p14:creationId xmlns:p14="http://schemas.microsoft.com/office/powerpoint/2010/main" val="160687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E6FB9630-8F40-4D5C-A74E-300B9A31F772}"/>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54C11489-3F69-4DF2-9AEE-02E0BBB965A0}"/>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96B69F49-ABC5-4DB2-B0B0-05DD47430537}"/>
              </a:ext>
            </a:extLst>
          </p:cNvPr>
          <p:cNvSpPr>
            <a:spLocks noGrp="1" noChangeArrowheads="1"/>
          </p:cNvSpPr>
          <p:nvPr>
            <p:ph type="sldNum" sz="quarter" idx="12"/>
          </p:nvPr>
        </p:nvSpPr>
        <p:spPr>
          <a:ln/>
        </p:spPr>
        <p:txBody>
          <a:bodyPr/>
          <a:lstStyle>
            <a:lvl1pPr>
              <a:defRPr/>
            </a:lvl1pPr>
          </a:lstStyle>
          <a:p>
            <a:pPr>
              <a:defRPr/>
            </a:pPr>
            <a:fld id="{C1036D12-F500-4CB0-BE39-AFD557756D81}" type="slidenum">
              <a:rPr lang="en-AU" altLang="de-DE"/>
              <a:pPr>
                <a:defRPr/>
              </a:pPr>
              <a:t>‹#›</a:t>
            </a:fld>
            <a:endParaRPr lang="en-AU" altLang="de-DE"/>
          </a:p>
        </p:txBody>
      </p:sp>
    </p:spTree>
    <p:extLst>
      <p:ext uri="{BB962C8B-B14F-4D97-AF65-F5344CB8AC3E}">
        <p14:creationId xmlns:p14="http://schemas.microsoft.com/office/powerpoint/2010/main" val="144414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16DD9587-E109-492A-90E9-8534490E938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68AE7DD-EA79-411C-B961-575C1EA13C24}"/>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59908E0B-A9CF-470B-8778-1B390EBD6D2E}"/>
              </a:ext>
            </a:extLst>
          </p:cNvPr>
          <p:cNvSpPr>
            <a:spLocks noGrp="1" noChangeArrowheads="1"/>
          </p:cNvSpPr>
          <p:nvPr>
            <p:ph type="sldNum" sz="quarter" idx="12"/>
          </p:nvPr>
        </p:nvSpPr>
        <p:spPr>
          <a:ln/>
        </p:spPr>
        <p:txBody>
          <a:bodyPr/>
          <a:lstStyle>
            <a:lvl1pPr>
              <a:defRPr/>
            </a:lvl1pPr>
          </a:lstStyle>
          <a:p>
            <a:pPr>
              <a:defRPr/>
            </a:pPr>
            <a:fld id="{B266B560-32D5-4F2E-86F9-37C603450F48}" type="slidenum">
              <a:rPr lang="en-AU" altLang="de-DE"/>
              <a:pPr>
                <a:defRPr/>
              </a:pPr>
              <a:t>‹#›</a:t>
            </a:fld>
            <a:endParaRPr lang="en-AU" altLang="de-DE"/>
          </a:p>
        </p:txBody>
      </p:sp>
    </p:spTree>
    <p:extLst>
      <p:ext uri="{BB962C8B-B14F-4D97-AF65-F5344CB8AC3E}">
        <p14:creationId xmlns:p14="http://schemas.microsoft.com/office/powerpoint/2010/main" val="186004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5B92AEC2-1B5A-418C-9F7E-A1263BE89B54}"/>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ABB7FBE0-1EC2-4193-BE44-47C1785286E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0624D82C-492F-406C-A916-75951A8589FD}"/>
              </a:ext>
            </a:extLst>
          </p:cNvPr>
          <p:cNvSpPr>
            <a:spLocks noGrp="1" noChangeArrowheads="1"/>
          </p:cNvSpPr>
          <p:nvPr>
            <p:ph type="sldNum" sz="quarter" idx="12"/>
          </p:nvPr>
        </p:nvSpPr>
        <p:spPr>
          <a:ln/>
        </p:spPr>
        <p:txBody>
          <a:bodyPr/>
          <a:lstStyle>
            <a:lvl1pPr>
              <a:defRPr/>
            </a:lvl1pPr>
          </a:lstStyle>
          <a:p>
            <a:pPr>
              <a:defRPr/>
            </a:pPr>
            <a:fld id="{518A8969-83CA-4050-ABA7-B82C130D9534}" type="slidenum">
              <a:rPr lang="en-AU" altLang="de-DE"/>
              <a:pPr>
                <a:defRPr/>
              </a:pPr>
              <a:t>‹#›</a:t>
            </a:fld>
            <a:endParaRPr lang="en-AU" altLang="de-DE"/>
          </a:p>
        </p:txBody>
      </p:sp>
    </p:spTree>
    <p:extLst>
      <p:ext uri="{BB962C8B-B14F-4D97-AF65-F5344CB8AC3E}">
        <p14:creationId xmlns:p14="http://schemas.microsoft.com/office/powerpoint/2010/main" val="44028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5DBE4D05-5D8C-4949-8F56-73256DB1B37E}"/>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FBD5EE84-A09E-4A0B-983C-E3ED15F7DFC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3A2E342F-39E1-463C-8C5F-707C38DB72A1}"/>
              </a:ext>
            </a:extLst>
          </p:cNvPr>
          <p:cNvSpPr>
            <a:spLocks noGrp="1" noChangeArrowheads="1"/>
          </p:cNvSpPr>
          <p:nvPr>
            <p:ph type="sldNum" sz="quarter" idx="12"/>
          </p:nvPr>
        </p:nvSpPr>
        <p:spPr>
          <a:ln/>
        </p:spPr>
        <p:txBody>
          <a:bodyPr/>
          <a:lstStyle>
            <a:lvl1pPr>
              <a:defRPr/>
            </a:lvl1pPr>
          </a:lstStyle>
          <a:p>
            <a:pPr>
              <a:defRPr/>
            </a:pPr>
            <a:fld id="{6111A5A0-D748-4875-BF72-FDB5AB537B4D}" type="slidenum">
              <a:rPr lang="en-AU" altLang="de-DE"/>
              <a:pPr>
                <a:defRPr/>
              </a:pPr>
              <a:t>‹#›</a:t>
            </a:fld>
            <a:endParaRPr lang="en-AU" altLang="de-DE"/>
          </a:p>
        </p:txBody>
      </p:sp>
    </p:spTree>
    <p:extLst>
      <p:ext uri="{BB962C8B-B14F-4D97-AF65-F5344CB8AC3E}">
        <p14:creationId xmlns:p14="http://schemas.microsoft.com/office/powerpoint/2010/main" val="402299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4">
            <a:extLst>
              <a:ext uri="{FF2B5EF4-FFF2-40B4-BE49-F238E27FC236}">
                <a16:creationId xmlns:a16="http://schemas.microsoft.com/office/drawing/2014/main" id="{2A6B882D-15A2-499C-A5AB-8C95EF823447}"/>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2251E0AD-69AD-4652-90D1-DDB6D2439835}"/>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A49202BB-10CE-4E09-B07F-5473E8FACE1E}"/>
              </a:ext>
            </a:extLst>
          </p:cNvPr>
          <p:cNvSpPr>
            <a:spLocks noGrp="1" noChangeArrowheads="1"/>
          </p:cNvSpPr>
          <p:nvPr>
            <p:ph type="sldNum" sz="quarter" idx="12"/>
          </p:nvPr>
        </p:nvSpPr>
        <p:spPr>
          <a:ln/>
        </p:spPr>
        <p:txBody>
          <a:bodyPr/>
          <a:lstStyle>
            <a:lvl1pPr>
              <a:defRPr/>
            </a:lvl1pPr>
          </a:lstStyle>
          <a:p>
            <a:pPr>
              <a:defRPr/>
            </a:pPr>
            <a:fld id="{D05A126B-0FF9-469C-BD67-05478D52CE39}" type="slidenum">
              <a:rPr lang="en-AU" altLang="de-DE"/>
              <a:pPr>
                <a:defRPr/>
              </a:pPr>
              <a:t>‹#›</a:t>
            </a:fld>
            <a:endParaRPr lang="en-AU" altLang="de-DE"/>
          </a:p>
        </p:txBody>
      </p:sp>
    </p:spTree>
    <p:extLst>
      <p:ext uri="{BB962C8B-B14F-4D97-AF65-F5344CB8AC3E}">
        <p14:creationId xmlns:p14="http://schemas.microsoft.com/office/powerpoint/2010/main" val="18755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4">
            <a:extLst>
              <a:ext uri="{FF2B5EF4-FFF2-40B4-BE49-F238E27FC236}">
                <a16:creationId xmlns:a16="http://schemas.microsoft.com/office/drawing/2014/main" id="{5771EEAC-5D47-4E9E-9D56-32EBF819BF9D}"/>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8" name="Rectangle 5">
            <a:extLst>
              <a:ext uri="{FF2B5EF4-FFF2-40B4-BE49-F238E27FC236}">
                <a16:creationId xmlns:a16="http://schemas.microsoft.com/office/drawing/2014/main" id="{0577AE00-3B71-4293-95B7-1BEA77B28C2B}"/>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9" name="Rectangle 6">
            <a:extLst>
              <a:ext uri="{FF2B5EF4-FFF2-40B4-BE49-F238E27FC236}">
                <a16:creationId xmlns:a16="http://schemas.microsoft.com/office/drawing/2014/main" id="{287BEE1C-6043-4627-831C-C3BB92E9F9B4}"/>
              </a:ext>
            </a:extLst>
          </p:cNvPr>
          <p:cNvSpPr>
            <a:spLocks noGrp="1" noChangeArrowheads="1"/>
          </p:cNvSpPr>
          <p:nvPr>
            <p:ph type="sldNum" sz="quarter" idx="12"/>
          </p:nvPr>
        </p:nvSpPr>
        <p:spPr>
          <a:ln/>
        </p:spPr>
        <p:txBody>
          <a:bodyPr/>
          <a:lstStyle>
            <a:lvl1pPr>
              <a:defRPr/>
            </a:lvl1pPr>
          </a:lstStyle>
          <a:p>
            <a:pPr>
              <a:defRPr/>
            </a:pPr>
            <a:fld id="{F789A878-A0A4-40A8-977A-12DFBEFCCCD4}" type="slidenum">
              <a:rPr lang="en-AU" altLang="de-DE"/>
              <a:pPr>
                <a:defRPr/>
              </a:pPr>
              <a:t>‹#›</a:t>
            </a:fld>
            <a:endParaRPr lang="en-AU" altLang="de-DE"/>
          </a:p>
        </p:txBody>
      </p:sp>
    </p:spTree>
    <p:extLst>
      <p:ext uri="{BB962C8B-B14F-4D97-AF65-F5344CB8AC3E}">
        <p14:creationId xmlns:p14="http://schemas.microsoft.com/office/powerpoint/2010/main" val="145783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Rectangle 4">
            <a:extLst>
              <a:ext uri="{FF2B5EF4-FFF2-40B4-BE49-F238E27FC236}">
                <a16:creationId xmlns:a16="http://schemas.microsoft.com/office/drawing/2014/main" id="{108FCBC9-FA7D-4E4B-AEA7-E535BD9151D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4" name="Rectangle 5">
            <a:extLst>
              <a:ext uri="{FF2B5EF4-FFF2-40B4-BE49-F238E27FC236}">
                <a16:creationId xmlns:a16="http://schemas.microsoft.com/office/drawing/2014/main" id="{A8E14DD8-63A7-412E-9670-6EC5B64CE5B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5" name="Rectangle 6">
            <a:extLst>
              <a:ext uri="{FF2B5EF4-FFF2-40B4-BE49-F238E27FC236}">
                <a16:creationId xmlns:a16="http://schemas.microsoft.com/office/drawing/2014/main" id="{A4EFA36A-56A8-4BE4-AF82-7D046C7653E8}"/>
              </a:ext>
            </a:extLst>
          </p:cNvPr>
          <p:cNvSpPr>
            <a:spLocks noGrp="1" noChangeArrowheads="1"/>
          </p:cNvSpPr>
          <p:nvPr>
            <p:ph type="sldNum" sz="quarter" idx="12"/>
          </p:nvPr>
        </p:nvSpPr>
        <p:spPr>
          <a:ln/>
        </p:spPr>
        <p:txBody>
          <a:bodyPr/>
          <a:lstStyle>
            <a:lvl1pPr>
              <a:defRPr/>
            </a:lvl1pPr>
          </a:lstStyle>
          <a:p>
            <a:pPr>
              <a:defRPr/>
            </a:pPr>
            <a:fld id="{BB44A7C1-F26A-4323-A345-5D8B0332E641}" type="slidenum">
              <a:rPr lang="en-AU" altLang="de-DE"/>
              <a:pPr>
                <a:defRPr/>
              </a:pPr>
              <a:t>‹#›</a:t>
            </a:fld>
            <a:endParaRPr lang="en-AU" altLang="de-DE"/>
          </a:p>
        </p:txBody>
      </p:sp>
    </p:spTree>
    <p:extLst>
      <p:ext uri="{BB962C8B-B14F-4D97-AF65-F5344CB8AC3E}">
        <p14:creationId xmlns:p14="http://schemas.microsoft.com/office/powerpoint/2010/main" val="89661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73E7D5-BA0E-4012-90E4-CB6B8B9129F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3" name="Rectangle 5">
            <a:extLst>
              <a:ext uri="{FF2B5EF4-FFF2-40B4-BE49-F238E27FC236}">
                <a16:creationId xmlns:a16="http://schemas.microsoft.com/office/drawing/2014/main" id="{4FF91571-51D7-4254-9DD0-68709255D71A}"/>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4" name="Rectangle 6">
            <a:extLst>
              <a:ext uri="{FF2B5EF4-FFF2-40B4-BE49-F238E27FC236}">
                <a16:creationId xmlns:a16="http://schemas.microsoft.com/office/drawing/2014/main" id="{6DC6C6A7-45CD-45EF-87F3-42196986F190}"/>
              </a:ext>
            </a:extLst>
          </p:cNvPr>
          <p:cNvSpPr>
            <a:spLocks noGrp="1" noChangeArrowheads="1"/>
          </p:cNvSpPr>
          <p:nvPr>
            <p:ph type="sldNum" sz="quarter" idx="12"/>
          </p:nvPr>
        </p:nvSpPr>
        <p:spPr>
          <a:ln/>
        </p:spPr>
        <p:txBody>
          <a:bodyPr/>
          <a:lstStyle>
            <a:lvl1pPr>
              <a:defRPr/>
            </a:lvl1pPr>
          </a:lstStyle>
          <a:p>
            <a:pPr>
              <a:defRPr/>
            </a:pPr>
            <a:fld id="{BD8B61C1-F855-415C-83D1-15DD0D7AA84F}" type="slidenum">
              <a:rPr lang="en-AU" altLang="de-DE"/>
              <a:pPr>
                <a:defRPr/>
              </a:pPr>
              <a:t>‹#›</a:t>
            </a:fld>
            <a:endParaRPr lang="en-AU" altLang="de-DE"/>
          </a:p>
        </p:txBody>
      </p:sp>
    </p:spTree>
    <p:extLst>
      <p:ext uri="{BB962C8B-B14F-4D97-AF65-F5344CB8AC3E}">
        <p14:creationId xmlns:p14="http://schemas.microsoft.com/office/powerpoint/2010/main" val="271682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B9E4C70-0759-40D5-BDC0-642C162ADA4A}"/>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A600124B-CC89-4B70-9C60-2DA45204A35E}"/>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4122061A-879C-4F58-95ED-F62313CF05B3}"/>
              </a:ext>
            </a:extLst>
          </p:cNvPr>
          <p:cNvSpPr>
            <a:spLocks noGrp="1" noChangeArrowheads="1"/>
          </p:cNvSpPr>
          <p:nvPr>
            <p:ph type="sldNum" sz="quarter" idx="12"/>
          </p:nvPr>
        </p:nvSpPr>
        <p:spPr>
          <a:ln/>
        </p:spPr>
        <p:txBody>
          <a:bodyPr/>
          <a:lstStyle>
            <a:lvl1pPr>
              <a:defRPr/>
            </a:lvl1pPr>
          </a:lstStyle>
          <a:p>
            <a:pPr>
              <a:defRPr/>
            </a:pPr>
            <a:fld id="{D75DCC44-C9C1-4DBD-B372-1AF04DDF50F6}" type="slidenum">
              <a:rPr lang="en-AU" altLang="de-DE"/>
              <a:pPr>
                <a:defRPr/>
              </a:pPr>
              <a:t>‹#›</a:t>
            </a:fld>
            <a:endParaRPr lang="en-AU" altLang="de-DE"/>
          </a:p>
        </p:txBody>
      </p:sp>
    </p:spTree>
    <p:extLst>
      <p:ext uri="{BB962C8B-B14F-4D97-AF65-F5344CB8AC3E}">
        <p14:creationId xmlns:p14="http://schemas.microsoft.com/office/powerpoint/2010/main" val="33355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23DA8491-4CBF-4B7C-8C6A-2E3B8491866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8EF5A1C7-F0C2-41AC-B8CC-79E8F9DBB439}"/>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90BA4E1C-7BC6-436B-9977-E8A73561D5FF}"/>
              </a:ext>
            </a:extLst>
          </p:cNvPr>
          <p:cNvSpPr>
            <a:spLocks noGrp="1" noChangeArrowheads="1"/>
          </p:cNvSpPr>
          <p:nvPr>
            <p:ph type="sldNum" sz="quarter" idx="12"/>
          </p:nvPr>
        </p:nvSpPr>
        <p:spPr>
          <a:ln/>
        </p:spPr>
        <p:txBody>
          <a:bodyPr/>
          <a:lstStyle>
            <a:lvl1pPr>
              <a:defRPr/>
            </a:lvl1pPr>
          </a:lstStyle>
          <a:p>
            <a:pPr>
              <a:defRPr/>
            </a:pPr>
            <a:fld id="{D16574C5-8636-4C93-ACB6-EAC54BE86E51}" type="slidenum">
              <a:rPr lang="en-AU" altLang="de-DE"/>
              <a:pPr>
                <a:defRPr/>
              </a:pPr>
              <a:t>‹#›</a:t>
            </a:fld>
            <a:endParaRPr lang="en-AU" altLang="de-DE"/>
          </a:p>
        </p:txBody>
      </p:sp>
    </p:spTree>
    <p:extLst>
      <p:ext uri="{BB962C8B-B14F-4D97-AF65-F5344CB8AC3E}">
        <p14:creationId xmlns:p14="http://schemas.microsoft.com/office/powerpoint/2010/main" val="70453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B8B8AE-AC01-4E0F-ABF9-AFE47805D865}"/>
              </a:ext>
            </a:extLst>
          </p:cNvPr>
          <p:cNvSpPr>
            <a:spLocks noGrp="1" noChangeArrowheads="1"/>
          </p:cNvSpPr>
          <p:nvPr>
            <p:ph type="title"/>
          </p:nvPr>
        </p:nvSpPr>
        <p:spPr bwMode="auto">
          <a:xfrm>
            <a:off x="2398713" y="3994150"/>
            <a:ext cx="27206575" cy="749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ctr" anchorCtr="0" compatLnSpc="1">
            <a:prstTxWarp prst="textNoShape">
              <a:avLst/>
            </a:prstTxWarp>
          </a:bodyPr>
          <a:lstStyle/>
          <a:p>
            <a:pPr lvl="0"/>
            <a:r>
              <a:rPr lang="en-AU" altLang="de-DE"/>
              <a:t>Click to edit Master title style</a:t>
            </a:r>
          </a:p>
        </p:txBody>
      </p:sp>
      <p:sp>
        <p:nvSpPr>
          <p:cNvPr id="1027" name="Rectangle 3">
            <a:extLst>
              <a:ext uri="{FF2B5EF4-FFF2-40B4-BE49-F238E27FC236}">
                <a16:creationId xmlns:a16="http://schemas.microsoft.com/office/drawing/2014/main" id="{52E12472-7FC6-4BFC-B9A9-1379287B0554}"/>
              </a:ext>
            </a:extLst>
          </p:cNvPr>
          <p:cNvSpPr>
            <a:spLocks noGrp="1" noChangeArrowheads="1"/>
          </p:cNvSpPr>
          <p:nvPr>
            <p:ph type="body" idx="1"/>
          </p:nvPr>
        </p:nvSpPr>
        <p:spPr bwMode="auto">
          <a:xfrm>
            <a:off x="2398713" y="12987338"/>
            <a:ext cx="27206575" cy="269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t" anchorCtr="0" compatLnSpc="1">
            <a:prstTxWarp prst="textNoShape">
              <a:avLst/>
            </a:prstTxWarp>
          </a:bodyPr>
          <a:lstStyle/>
          <a:p>
            <a:pPr lvl="0"/>
            <a:r>
              <a:rPr lang="en-AU" altLang="de-DE"/>
              <a:t>Click to edit Master text styles</a:t>
            </a:r>
          </a:p>
          <a:p>
            <a:pPr lvl="1"/>
            <a:r>
              <a:rPr lang="en-AU" altLang="de-DE"/>
              <a:t>Second level</a:t>
            </a:r>
          </a:p>
          <a:p>
            <a:pPr lvl="2"/>
            <a:r>
              <a:rPr lang="en-AU" altLang="de-DE"/>
              <a:t>Third level</a:t>
            </a:r>
          </a:p>
          <a:p>
            <a:pPr lvl="3"/>
            <a:r>
              <a:rPr lang="en-AU" altLang="de-DE"/>
              <a:t>Fourth level</a:t>
            </a:r>
          </a:p>
          <a:p>
            <a:pPr lvl="4"/>
            <a:r>
              <a:rPr lang="en-AU" altLang="de-DE"/>
              <a:t>Fifth level</a:t>
            </a:r>
          </a:p>
        </p:txBody>
      </p:sp>
      <p:sp>
        <p:nvSpPr>
          <p:cNvPr id="1028" name="Rectangle 4">
            <a:extLst>
              <a:ext uri="{FF2B5EF4-FFF2-40B4-BE49-F238E27FC236}">
                <a16:creationId xmlns:a16="http://schemas.microsoft.com/office/drawing/2014/main" id="{8F971D8D-C95A-4FB2-A7E4-1A231FDCBFD5}"/>
              </a:ext>
            </a:extLst>
          </p:cNvPr>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l" defTabSz="4352925">
              <a:defRPr sz="6600"/>
            </a:lvl1pPr>
          </a:lstStyle>
          <a:p>
            <a:pPr>
              <a:defRPr/>
            </a:pPr>
            <a:endParaRPr lang="en-AU" altLang="de-DE"/>
          </a:p>
        </p:txBody>
      </p:sp>
      <p:sp>
        <p:nvSpPr>
          <p:cNvPr id="1029" name="Rectangle 5">
            <a:extLst>
              <a:ext uri="{FF2B5EF4-FFF2-40B4-BE49-F238E27FC236}">
                <a16:creationId xmlns:a16="http://schemas.microsoft.com/office/drawing/2014/main" id="{1C803C03-F195-423F-9C90-32E16FEDF7DC}"/>
              </a:ext>
            </a:extLst>
          </p:cNvPr>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ctr" defTabSz="4352925">
              <a:defRPr sz="6600"/>
            </a:lvl1pPr>
          </a:lstStyle>
          <a:p>
            <a:pPr>
              <a:defRPr/>
            </a:pPr>
            <a:endParaRPr lang="en-AU" altLang="de-DE"/>
          </a:p>
        </p:txBody>
      </p:sp>
      <p:sp>
        <p:nvSpPr>
          <p:cNvPr id="1030" name="Rectangle 6">
            <a:extLst>
              <a:ext uri="{FF2B5EF4-FFF2-40B4-BE49-F238E27FC236}">
                <a16:creationId xmlns:a16="http://schemas.microsoft.com/office/drawing/2014/main" id="{2229F319-C167-4688-8FC8-B3B01AEB4D8E}"/>
              </a:ext>
            </a:extLst>
          </p:cNvPr>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r" defTabSz="4352925">
              <a:defRPr sz="6600"/>
            </a:lvl1pPr>
          </a:lstStyle>
          <a:p>
            <a:pPr>
              <a:defRPr/>
            </a:pPr>
            <a:fld id="{82BC0661-B05F-40EB-9D73-B877EDD60971}" type="slidenum">
              <a:rPr lang="en-AU" altLang="de-DE"/>
              <a:pPr>
                <a:defRPr/>
              </a:pPr>
              <a:t>‹#›</a:t>
            </a:fld>
            <a:endParaRPr lang="en-AU"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363" indent="-1630363"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488"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413" indent="-1087438"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7B6435C6-4E39-4BD6-AADE-BC13552A9F2F}"/>
              </a:ext>
            </a:extLst>
          </p:cNvPr>
          <p:cNvSpPr>
            <a:spLocks noChangeArrowheads="1"/>
          </p:cNvSpPr>
          <p:nvPr/>
        </p:nvSpPr>
        <p:spPr bwMode="auto">
          <a:xfrm>
            <a:off x="739775" y="5867400"/>
            <a:ext cx="9872663" cy="38404800"/>
          </a:xfrm>
          <a:prstGeom prst="rect">
            <a:avLst/>
          </a:prstGeom>
          <a:solidFill>
            <a:srgbClr val="FFFF00">
              <a:alpha val="50195"/>
            </a:srgbClr>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341313"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endParaRPr lang="en-US" altLang="de-DE" sz="3300"/>
          </a:p>
        </p:txBody>
      </p:sp>
      <p:sp>
        <p:nvSpPr>
          <p:cNvPr id="2051" name="Rectangle 6">
            <a:extLst>
              <a:ext uri="{FF2B5EF4-FFF2-40B4-BE49-F238E27FC236}">
                <a16:creationId xmlns:a16="http://schemas.microsoft.com/office/drawing/2014/main" id="{7DF49C0F-2E21-404C-B788-2D50C553D28D}"/>
              </a:ext>
            </a:extLst>
          </p:cNvPr>
          <p:cNvSpPr>
            <a:spLocks noChangeArrowheads="1"/>
          </p:cNvSpPr>
          <p:nvPr/>
        </p:nvSpPr>
        <p:spPr bwMode="auto">
          <a:xfrm>
            <a:off x="10993438" y="5791200"/>
            <a:ext cx="9871075"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dirty="0"/>
          </a:p>
        </p:txBody>
      </p:sp>
      <p:sp>
        <p:nvSpPr>
          <p:cNvPr id="2052" name="Rectangle 7">
            <a:extLst>
              <a:ext uri="{FF2B5EF4-FFF2-40B4-BE49-F238E27FC236}">
                <a16:creationId xmlns:a16="http://schemas.microsoft.com/office/drawing/2014/main" id="{82BF9489-8941-4B9A-A8CF-CAA811CCCA91}"/>
              </a:ext>
            </a:extLst>
          </p:cNvPr>
          <p:cNvSpPr>
            <a:spLocks noChangeArrowheads="1"/>
          </p:cNvSpPr>
          <p:nvPr/>
        </p:nvSpPr>
        <p:spPr bwMode="auto">
          <a:xfrm>
            <a:off x="21149469" y="5791200"/>
            <a:ext cx="9874250"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3" name="Rectangle 10">
            <a:extLst>
              <a:ext uri="{FF2B5EF4-FFF2-40B4-BE49-F238E27FC236}">
                <a16:creationId xmlns:a16="http://schemas.microsoft.com/office/drawing/2014/main" id="{CC438FD6-A717-485F-864C-9BBE32B42A53}"/>
              </a:ext>
            </a:extLst>
          </p:cNvPr>
          <p:cNvSpPr>
            <a:spLocks noChangeArrowheads="1"/>
          </p:cNvSpPr>
          <p:nvPr/>
        </p:nvSpPr>
        <p:spPr bwMode="auto">
          <a:xfrm>
            <a:off x="76200" y="614363"/>
            <a:ext cx="31851600" cy="4872037"/>
          </a:xfrm>
          <a:prstGeom prst="rect">
            <a:avLst/>
          </a:prstGeom>
          <a:noFill/>
          <a:ln>
            <a:noFill/>
          </a:ln>
          <a:effectLst/>
        </p:spPr>
        <p:txBody>
          <a:bodyPr wrap="none" lIns="95325" tIns="47662" rIns="95325" bIns="47662" anchor="ctr"/>
          <a:lstStyle>
            <a:lvl1pPr marL="457200" indent="-457200" defTabSz="952500">
              <a:spcBef>
                <a:spcPct val="20000"/>
              </a:spcBef>
              <a:buChar char="•"/>
              <a:defRPr sz="15300">
                <a:solidFill>
                  <a:schemeClr val="tx1"/>
                </a:solidFill>
                <a:latin typeface="Times New Roman" panose="02020603050405020304" pitchFamily="18" charset="0"/>
              </a:defRPr>
            </a:lvl1pPr>
            <a:lvl2pPr marL="933450" indent="-457200" defTabSz="952500">
              <a:spcBef>
                <a:spcPct val="20000"/>
              </a:spcBef>
              <a:buChar char="–"/>
              <a:defRPr sz="13400">
                <a:solidFill>
                  <a:schemeClr val="tx1"/>
                </a:solidFill>
                <a:latin typeface="Times New Roman" panose="02020603050405020304" pitchFamily="18" charset="0"/>
              </a:defRPr>
            </a:lvl2pPr>
            <a:lvl3pPr marL="1409700" indent="-457200" defTabSz="952500">
              <a:spcBef>
                <a:spcPct val="20000"/>
              </a:spcBef>
              <a:buChar char="•"/>
              <a:defRPr sz="11500">
                <a:solidFill>
                  <a:schemeClr val="tx1"/>
                </a:solidFill>
                <a:latin typeface="Times New Roman" panose="02020603050405020304" pitchFamily="18" charset="0"/>
              </a:defRPr>
            </a:lvl3pPr>
            <a:lvl4pPr marL="1885950" indent="-457200" defTabSz="952500">
              <a:spcBef>
                <a:spcPct val="20000"/>
              </a:spcBef>
              <a:buChar char="–"/>
              <a:defRPr sz="9500">
                <a:solidFill>
                  <a:schemeClr val="tx1"/>
                </a:solidFill>
                <a:latin typeface="Times New Roman" panose="02020603050405020304" pitchFamily="18" charset="0"/>
              </a:defRPr>
            </a:lvl4pPr>
            <a:lvl5pPr marL="2362200" indent="-457200" defTabSz="952500">
              <a:spcBef>
                <a:spcPct val="20000"/>
              </a:spcBef>
              <a:buChar char="»"/>
              <a:defRPr sz="9500">
                <a:solidFill>
                  <a:schemeClr val="tx1"/>
                </a:solidFill>
                <a:latin typeface="Times New Roman" panose="02020603050405020304" pitchFamily="18" charset="0"/>
              </a:defRPr>
            </a:lvl5pPr>
            <a:lvl6pPr marL="28194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32766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7338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41910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indent="0" algn="ctr">
              <a:spcBef>
                <a:spcPct val="0"/>
              </a:spcBef>
              <a:buFontTx/>
              <a:buNone/>
              <a:defRPr/>
            </a:pPr>
            <a:endParaRPr lang="nn-NO" altLang="de-DE" sz="3300" b="1" dirty="0"/>
          </a:p>
          <a:p>
            <a:pPr marL="0" indent="0" algn="ctr">
              <a:spcBef>
                <a:spcPct val="0"/>
              </a:spcBef>
              <a:buFontTx/>
              <a:buNone/>
              <a:defRPr/>
            </a:pPr>
            <a:endParaRPr lang="nn-NO" altLang="de-DE" sz="3300" b="1" dirty="0"/>
          </a:p>
          <a:p>
            <a:pPr marL="0" indent="0" algn="ctr">
              <a:spcBef>
                <a:spcPct val="0"/>
              </a:spcBef>
              <a:buFontTx/>
              <a:buNone/>
              <a:defRPr/>
            </a:pPr>
            <a:r>
              <a:rPr lang="it-IT" altLang="de-DE" sz="3300" b="1" dirty="0"/>
              <a:t>Xin Li1, Qiong Li1*, Hai Yao1, Zijian Wang1</a:t>
            </a:r>
          </a:p>
          <a:p>
            <a:pPr marL="0" indent="0" algn="ctr">
              <a:spcBef>
                <a:spcPct val="0"/>
              </a:spcBef>
              <a:buFontTx/>
              <a:buNone/>
              <a:defRPr/>
            </a:pPr>
            <a:endParaRPr lang="nn-NO" altLang="de-DE" sz="3300" b="1" dirty="0"/>
          </a:p>
          <a:p>
            <a:pPr indent="0" algn="ctr">
              <a:buFontTx/>
              <a:buNone/>
              <a:defRPr/>
            </a:pPr>
            <a:r>
              <a:rPr lang="en-GB" altLang="zh-CN" sz="2900" i="1" dirty="0">
                <a:ea typeface="等线" panose="02010600030101010101" pitchFamily="2" charset="-122"/>
              </a:rPr>
              <a:t>Key Laboratory of Rural Energy Engineering in Yunnan Province, Yunnan Normal University, Kunming 650500, PR China, liqiong@ynnu.edu.cn</a:t>
            </a:r>
            <a:endParaRPr lang="zh-CN" altLang="zh-CN" sz="2900" dirty="0">
              <a:ea typeface="等线" panose="02010600030101010101" pitchFamily="2" charset="-122"/>
            </a:endParaRPr>
          </a:p>
          <a:p>
            <a:pPr lvl="2" algn="ctr">
              <a:spcBef>
                <a:spcPct val="0"/>
              </a:spcBef>
              <a:buFontTx/>
              <a:buNone/>
              <a:defRPr/>
            </a:pPr>
            <a:endParaRPr lang="es-ES" altLang="de-DE" sz="2900" i="1" dirty="0"/>
          </a:p>
          <a:p>
            <a:pPr lvl="2" algn="ctr">
              <a:spcBef>
                <a:spcPct val="0"/>
              </a:spcBef>
              <a:buFontTx/>
              <a:buNone/>
              <a:defRPr/>
            </a:pPr>
            <a:endParaRPr lang="en-US" altLang="de-DE" sz="900" i="1" dirty="0"/>
          </a:p>
        </p:txBody>
      </p:sp>
      <p:sp>
        <p:nvSpPr>
          <p:cNvPr id="2054" name="Rectangle 14">
            <a:extLst>
              <a:ext uri="{FF2B5EF4-FFF2-40B4-BE49-F238E27FC236}">
                <a16:creationId xmlns:a16="http://schemas.microsoft.com/office/drawing/2014/main" id="{3922C742-2147-4C85-BAE5-987C9E4D886B}"/>
              </a:ext>
            </a:extLst>
          </p:cNvPr>
          <p:cNvSpPr>
            <a:spLocks noChangeArrowheads="1"/>
          </p:cNvSpPr>
          <p:nvPr/>
        </p:nvSpPr>
        <p:spPr bwMode="auto">
          <a:xfrm>
            <a:off x="663575" y="5791200"/>
            <a:ext cx="9872663" cy="1801812"/>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a:t>Introduction</a:t>
            </a:r>
            <a:endParaRPr lang="en-AU" altLang="de-DE" sz="5900"/>
          </a:p>
        </p:txBody>
      </p:sp>
      <p:sp>
        <p:nvSpPr>
          <p:cNvPr id="2055" name="Text Box 69">
            <a:extLst>
              <a:ext uri="{FF2B5EF4-FFF2-40B4-BE49-F238E27FC236}">
                <a16:creationId xmlns:a16="http://schemas.microsoft.com/office/drawing/2014/main" id="{9D4B2254-2F79-4577-8A40-056DC2268532}"/>
              </a:ext>
            </a:extLst>
          </p:cNvPr>
          <p:cNvSpPr txBox="1">
            <a:spLocks noChangeArrowheads="1"/>
          </p:cNvSpPr>
          <p:nvPr/>
        </p:nvSpPr>
        <p:spPr bwMode="auto">
          <a:xfrm>
            <a:off x="728663" y="20829639"/>
            <a:ext cx="9872663" cy="1724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a:cs typeface="Times New Roman" panose="02020603050405020304" pitchFamily="18" charset="0"/>
              </a:rPr>
              <a:t>Methodology</a:t>
            </a:r>
            <a:endParaRPr lang="en-AU" altLang="de-DE" sz="5900" b="1"/>
          </a:p>
        </p:txBody>
      </p:sp>
      <p:sp>
        <p:nvSpPr>
          <p:cNvPr id="2056" name="Text Box 70">
            <a:extLst>
              <a:ext uri="{FF2B5EF4-FFF2-40B4-BE49-F238E27FC236}">
                <a16:creationId xmlns:a16="http://schemas.microsoft.com/office/drawing/2014/main" id="{7864019C-8D25-408D-A620-4B80EBB35C7E}"/>
              </a:ext>
            </a:extLst>
          </p:cNvPr>
          <p:cNvSpPr txBox="1">
            <a:spLocks noChangeArrowheads="1"/>
          </p:cNvSpPr>
          <p:nvPr/>
        </p:nvSpPr>
        <p:spPr bwMode="auto">
          <a:xfrm>
            <a:off x="304800" y="29838650"/>
            <a:ext cx="9871075" cy="5349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57" name="Text Box 106">
            <a:extLst>
              <a:ext uri="{FF2B5EF4-FFF2-40B4-BE49-F238E27FC236}">
                <a16:creationId xmlns:a16="http://schemas.microsoft.com/office/drawing/2014/main" id="{351B88CE-15D5-4163-BC41-DE372CD3C987}"/>
              </a:ext>
            </a:extLst>
          </p:cNvPr>
          <p:cNvSpPr txBox="1">
            <a:spLocks noChangeArrowheads="1"/>
          </p:cNvSpPr>
          <p:nvPr/>
        </p:nvSpPr>
        <p:spPr bwMode="auto">
          <a:xfrm>
            <a:off x="20893987" y="5791200"/>
            <a:ext cx="10260702" cy="5334001"/>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spcAft>
                <a:spcPct val="40000"/>
              </a:spcAft>
            </a:pPr>
            <a:endParaRPr lang="en-US" altLang="de-DE" sz="3300"/>
          </a:p>
        </p:txBody>
      </p:sp>
      <p:sp>
        <p:nvSpPr>
          <p:cNvPr id="2058" name="Rectangle 154">
            <a:extLst>
              <a:ext uri="{FF2B5EF4-FFF2-40B4-BE49-F238E27FC236}">
                <a16:creationId xmlns:a16="http://schemas.microsoft.com/office/drawing/2014/main" id="{0E676564-BACD-483D-9EB8-940DE6A34384}"/>
              </a:ext>
            </a:extLst>
          </p:cNvPr>
          <p:cNvSpPr>
            <a:spLocks noChangeArrowheads="1"/>
          </p:cNvSpPr>
          <p:nvPr/>
        </p:nvSpPr>
        <p:spPr bwMode="auto">
          <a:xfrm>
            <a:off x="21143016" y="33043812"/>
            <a:ext cx="9871075" cy="1792068"/>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dirty="0">
                <a:cs typeface="Times New Roman" panose="02020603050405020304" pitchFamily="18" charset="0"/>
              </a:rPr>
              <a:t>References</a:t>
            </a:r>
            <a:r>
              <a:rPr lang="es-ES" altLang="de-DE" sz="5900" b="1" dirty="0"/>
              <a:t> </a:t>
            </a:r>
            <a:endParaRPr lang="en-AU" altLang="de-DE" sz="5900" b="1" dirty="0"/>
          </a:p>
        </p:txBody>
      </p:sp>
      <p:sp>
        <p:nvSpPr>
          <p:cNvPr id="2059" name="Text Box 155">
            <a:extLst>
              <a:ext uri="{FF2B5EF4-FFF2-40B4-BE49-F238E27FC236}">
                <a16:creationId xmlns:a16="http://schemas.microsoft.com/office/drawing/2014/main" id="{7042DA10-4538-4282-BEA1-3DF58F5B2601}"/>
              </a:ext>
            </a:extLst>
          </p:cNvPr>
          <p:cNvSpPr txBox="1">
            <a:spLocks noChangeArrowheads="1"/>
          </p:cNvSpPr>
          <p:nvPr/>
        </p:nvSpPr>
        <p:spPr bwMode="auto">
          <a:xfrm>
            <a:off x="21143016" y="8409251"/>
            <a:ext cx="9586912" cy="2918757"/>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lvl="2" algn="just">
              <a:buFontTx/>
              <a:buNone/>
            </a:pPr>
            <a:r>
              <a:rPr lang="en-US" altLang="de-DE" sz="3600" dirty="0">
                <a:solidFill>
                  <a:srgbClr val="000000"/>
                </a:solidFill>
              </a:rPr>
              <a:t>good robustness of the proposed dual-loop control. When L_1decreases by 20%, the peak inductor current increases from 14.2 A to 14.6 A, i.e., by about 2.8%. When L_1increases by 20%, the peak current slightly decreases to 14.1 A, i.e., by about 0.7%. These results indicate that moderate parameter perturbations cause only minor dynamic-current variations, while the steady-state output is well preserved. </a:t>
            </a:r>
          </a:p>
          <a:p>
            <a:pPr marL="0" lvl="2" algn="just">
              <a:buNone/>
            </a:pPr>
            <a:r>
              <a:rPr lang="en-GB" altLang="zh-CN" sz="3600" b="1" dirty="0">
                <a:effectLst/>
                <a:latin typeface="+mj-lt"/>
                <a:ea typeface="等线" panose="02010600030101010101" pitchFamily="2" charset="-122"/>
              </a:rPr>
              <a:t>Tab. 1. </a:t>
            </a:r>
            <a:r>
              <a:rPr lang="en-GB" altLang="zh-CN" sz="3600" dirty="0">
                <a:effectLst/>
                <a:latin typeface="+mj-lt"/>
                <a:ea typeface="等线" panose="02010600030101010101" pitchFamily="2" charset="-122"/>
              </a:rPr>
              <a:t>Effect of input-inductor deviation on current peak and steady-state output</a:t>
            </a:r>
            <a:endParaRPr lang="zh-CN" altLang="zh-CN" sz="3600" dirty="0">
              <a:effectLst/>
              <a:latin typeface="+mj-lt"/>
              <a:ea typeface="等线" panose="02010600030101010101" pitchFamily="2" charset="-122"/>
            </a:endParaRPr>
          </a:p>
          <a:p>
            <a:pPr marL="0" lvl="2" algn="just">
              <a:buFontTx/>
              <a:buNone/>
            </a:pPr>
            <a:endParaRPr lang="en-US" altLang="de-DE" sz="3600" b="1" dirty="0">
              <a:ea typeface="宋体" panose="02010600030101010101" pitchFamily="2" charset="-122"/>
            </a:endParaRPr>
          </a:p>
          <a:p>
            <a:pPr marL="0" lvl="2" algn="just">
              <a:buFontTx/>
              <a:buNone/>
            </a:pPr>
            <a:endParaRPr lang="en-US" altLang="de-DE" sz="3600" dirty="0">
              <a:solidFill>
                <a:srgbClr val="000000"/>
              </a:solidFill>
            </a:endParaRPr>
          </a:p>
          <a:p>
            <a:pPr marL="0" lvl="2" algn="just">
              <a:buFontTx/>
              <a:buNone/>
            </a:pPr>
            <a:endParaRPr lang="en-US" altLang="de-DE" sz="3600" dirty="0">
              <a:solidFill>
                <a:srgbClr val="000000"/>
              </a:solidFill>
            </a:endParaRPr>
          </a:p>
        </p:txBody>
      </p:sp>
      <p:sp>
        <p:nvSpPr>
          <p:cNvPr id="2060" name="Text Box 159">
            <a:extLst>
              <a:ext uri="{FF2B5EF4-FFF2-40B4-BE49-F238E27FC236}">
                <a16:creationId xmlns:a16="http://schemas.microsoft.com/office/drawing/2014/main" id="{9BB98A34-7B1E-4E19-BC23-CDF5BB427C73}"/>
              </a:ext>
            </a:extLst>
          </p:cNvPr>
          <p:cNvSpPr txBox="1">
            <a:spLocks noChangeArrowheads="1"/>
          </p:cNvSpPr>
          <p:nvPr/>
        </p:nvSpPr>
        <p:spPr bwMode="auto">
          <a:xfrm>
            <a:off x="739775" y="8488362"/>
            <a:ext cx="9753600" cy="11247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In photovoltaic (PV) direct-drive thermal-load systems, maximizing energy yield under variable irradiance conditions is a key requirement for practical operation. In this context, the choice of the DC-DC interface is critical. Compared with Buck, Boost, and conventional Buck-Boost converters, the Cuk converter combines step-up/step-down capability with continuous input current, making it more suitable for PV-side energy extraction and dynamic operating-point regulation [1–3].</a:t>
            </a:r>
          </a:p>
          <a:p>
            <a:pPr algn="just">
              <a:spcBef>
                <a:spcPct val="0"/>
              </a:spcBef>
              <a:buFontTx/>
              <a:buNone/>
            </a:pPr>
            <a:r>
              <a:rPr lang="en-US" altLang="de-DE" sz="3600" dirty="0"/>
              <a:t>However, under dynamic irradiance conditions, the operating point of a PV-Cuk system may easily deviate from its desired region. Although standard control strategies are easy to implement, they usually have limited dynamic regulation capability during irradiance transients. To address this issue, this paper investigates a PCHD-inspired indirect current control (ICC) dual-loop strategy, in which the outer loop generates the reference current </a:t>
            </a:r>
            <a:r>
              <a:rPr lang="en-US" altLang="de-DE" sz="3600" dirty="0" err="1"/>
              <a:t>iref</a:t>
            </a:r>
            <a:r>
              <a:rPr lang="en-US" altLang="de-DE" sz="3600" dirty="0"/>
              <a:t>, while the inner loop regulates the current channel. Its operating performance under irradiance disturbances and parameter deviation is then analyzed.</a:t>
            </a:r>
          </a:p>
        </p:txBody>
      </p:sp>
      <p:sp>
        <p:nvSpPr>
          <p:cNvPr id="2061" name="Text Box 161">
            <a:extLst>
              <a:ext uri="{FF2B5EF4-FFF2-40B4-BE49-F238E27FC236}">
                <a16:creationId xmlns:a16="http://schemas.microsoft.com/office/drawing/2014/main" id="{14C241D4-DE49-464C-9511-A08E93CE7E59}"/>
              </a:ext>
            </a:extLst>
          </p:cNvPr>
          <p:cNvSpPr txBox="1">
            <a:spLocks noChangeArrowheads="1"/>
          </p:cNvSpPr>
          <p:nvPr/>
        </p:nvSpPr>
        <p:spPr bwMode="auto">
          <a:xfrm>
            <a:off x="10884591" y="7987059"/>
            <a:ext cx="9801225" cy="947172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where </a:t>
            </a:r>
            <a:r>
              <a:rPr lang="en-US" altLang="de-DE" sz="3600" i="1" dirty="0" err="1"/>
              <a:t>R</a:t>
            </a:r>
            <a:r>
              <a:rPr lang="en-US" altLang="de-DE" sz="3600" i="1" baseline="-25000" dirty="0" err="1"/>
              <a:t>adenotes</a:t>
            </a:r>
            <a:r>
              <a:rPr lang="en-US" altLang="de-DE" sz="3600" dirty="0"/>
              <a:t> </a:t>
            </a:r>
            <a:r>
              <a:rPr lang="en-US" altLang="zh-CN" sz="3600" dirty="0"/>
              <a:t>is </a:t>
            </a:r>
            <a:r>
              <a:rPr lang="en-US" altLang="de-DE" sz="3600" dirty="0"/>
              <a:t>the damping-related coefficient.</a:t>
            </a:r>
          </a:p>
          <a:p>
            <a:pPr algn="just">
              <a:spcBef>
                <a:spcPct val="0"/>
              </a:spcBef>
              <a:buFontTx/>
              <a:buNone/>
            </a:pPr>
            <a:r>
              <a:rPr lang="en-US" altLang="de-DE" sz="3600" dirty="0"/>
              <a:t>To illustrate the controlled plant, a PV-Cuk circuit model is further established in Simulink. The model includes the photovoltaic array, the main Cuk power stage, and the load, and is used to analyze the dynamic response of the system under irradiance disturbances. </a:t>
            </a:r>
          </a:p>
          <a:p>
            <a:pPr algn="just">
              <a:spcBef>
                <a:spcPct val="0"/>
              </a:spcBef>
              <a:buFontTx/>
              <a:buNone/>
            </a:pPr>
            <a:r>
              <a:rPr lang="en-US" altLang="de-DE" sz="3600" dirty="0"/>
              <a:t>Meanwhile to, to verify the effectiveness of the proposed control strategy, simulation studies are carried out under step irradiance conditions. The irradiance input follows a piecewise profile of step irradiance changes (600 → 1000 → 600 W/m²), which is used to emulate a typical sudden irradiance variation. In addition, input-inductor parameter-deviation cases are further introduced in order to compare the stability and robustness of the circuit under the same irradiance condition</a:t>
            </a:r>
          </a:p>
          <a:p>
            <a:pPr algn="just">
              <a:spcBef>
                <a:spcPct val="0"/>
              </a:spcBef>
              <a:buFontTx/>
              <a:buNone/>
            </a:pPr>
            <a:endParaRPr lang="en-US" altLang="de-DE" sz="3300" dirty="0"/>
          </a:p>
        </p:txBody>
      </p:sp>
      <p:sp>
        <p:nvSpPr>
          <p:cNvPr id="2062" name="Text Box 170">
            <a:extLst>
              <a:ext uri="{FF2B5EF4-FFF2-40B4-BE49-F238E27FC236}">
                <a16:creationId xmlns:a16="http://schemas.microsoft.com/office/drawing/2014/main" id="{5EB80D60-D89B-40CF-887D-D22BD29099BD}"/>
              </a:ext>
            </a:extLst>
          </p:cNvPr>
          <p:cNvSpPr txBox="1">
            <a:spLocks noChangeArrowheads="1"/>
          </p:cNvSpPr>
          <p:nvPr/>
        </p:nvSpPr>
        <p:spPr bwMode="auto">
          <a:xfrm>
            <a:off x="20823928" y="35738517"/>
            <a:ext cx="9906000" cy="752475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[1]	A. H. R. Rosa, L. M. F. </a:t>
            </a:r>
            <a:r>
              <a:rPr lang="en-US" altLang="de-DE" sz="3600" dirty="0" err="1"/>
              <a:t>Morais</a:t>
            </a:r>
            <a:r>
              <a:rPr lang="en-US" altLang="de-DE" sz="3600" dirty="0"/>
              <a:t>, G. O. Fortes, and S. I. </a:t>
            </a:r>
            <a:r>
              <a:rPr lang="en-US" altLang="de-DE" sz="3600" dirty="0" err="1"/>
              <a:t>Seleme</a:t>
            </a:r>
            <a:r>
              <a:rPr lang="en-US" altLang="de-DE" sz="3600" dirty="0"/>
              <a:t> Júnior, “Practical considerations of nonlinear control techniques applied to static power converters: A survey and comparative study,” International Journal of Electrical Power &amp; Energy Systems, vol. 127, p. 106545, 2021.</a:t>
            </a:r>
          </a:p>
          <a:p>
            <a:pPr algn="just">
              <a:spcBef>
                <a:spcPct val="0"/>
              </a:spcBef>
              <a:buFontTx/>
              <a:buNone/>
            </a:pPr>
            <a:r>
              <a:rPr lang="en-US" altLang="de-DE" sz="3600" dirty="0"/>
              <a:t>[2]	H. Phillips-</a:t>
            </a:r>
            <a:r>
              <a:rPr lang="en-US" altLang="de-DE" sz="3600" dirty="0" err="1"/>
              <a:t>Brenes</a:t>
            </a:r>
            <a:r>
              <a:rPr lang="en-US" altLang="de-DE" sz="3600" dirty="0"/>
              <a:t>, M. Muñoz-Arias, R. Pereira-Arroyo, L. M. Esquivel-Sancho, and R. </a:t>
            </a:r>
            <a:r>
              <a:rPr lang="en-US" altLang="de-DE" sz="3600" dirty="0" err="1"/>
              <a:t>Rimolo-Donadio</a:t>
            </a:r>
            <a:r>
              <a:rPr lang="en-US" altLang="de-DE" sz="3600" dirty="0"/>
              <a:t>, “Passivity-Based Control Approach for Photovoltaic DC-DC Conversion and Output Voltage Regulation,” IEEE Transactions on Control Systems Technology, vol. 33, no. 2, pp. 479–492, 2025.</a:t>
            </a:r>
          </a:p>
          <a:p>
            <a:pPr algn="just">
              <a:spcBef>
                <a:spcPct val="0"/>
              </a:spcBef>
              <a:buFontTx/>
              <a:buNone/>
            </a:pPr>
            <a:r>
              <a:rPr lang="en-US" altLang="de-DE" sz="3600" dirty="0"/>
              <a:t>[3]	M. Sadeghi and R. </a:t>
            </a:r>
            <a:r>
              <a:rPr lang="en-US" altLang="de-DE" sz="3600" dirty="0" err="1"/>
              <a:t>Havangi</a:t>
            </a:r>
            <a:r>
              <a:rPr lang="en-US" altLang="de-DE" sz="3600" dirty="0"/>
              <a:t>, “Robust adaptive PID controller for maximum power point tracking in photovoltaic systems under uncertainty,” Solar Energy, vol. 310, p. 114477, 2026.</a:t>
            </a:r>
          </a:p>
        </p:txBody>
      </p:sp>
      <p:sp>
        <p:nvSpPr>
          <p:cNvPr id="2063" name="Text Box 173">
            <a:extLst>
              <a:ext uri="{FF2B5EF4-FFF2-40B4-BE49-F238E27FC236}">
                <a16:creationId xmlns:a16="http://schemas.microsoft.com/office/drawing/2014/main" id="{82CB8CE8-788A-4645-9C04-3E62D8C6F9BE}"/>
              </a:ext>
            </a:extLst>
          </p:cNvPr>
          <p:cNvSpPr txBox="1">
            <a:spLocks noChangeArrowheads="1"/>
          </p:cNvSpPr>
          <p:nvPr/>
        </p:nvSpPr>
        <p:spPr bwMode="auto">
          <a:xfrm>
            <a:off x="728663" y="22380576"/>
            <a:ext cx="9979819" cy="7458074"/>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The investigated system consists of a photovoltaic source, a Cuk converter, and a load, and a dual-loop control structure is adopted. The outer loop generates the reference current </a:t>
            </a:r>
            <a:r>
              <a:rPr lang="en-US" altLang="de-DE" sz="3600" dirty="0" err="1"/>
              <a:t>iref</a:t>
            </a:r>
            <a:r>
              <a:rPr lang="en-US" altLang="de-DE" sz="3600" dirty="0"/>
              <a:t> according to the PV-side operating condition, while the inner loop regulates the duty ratio through the input inductor current Il1. In this way, the reference-generation task and the duty-ratio regulation task are separated, which improves the control flexibility under irradiance transients. The inner-loop controller is designed in an ICC form, with the input inductor current Il1 selected as the main regulation channel.</a:t>
            </a:r>
            <a:endParaRPr lang="en-AU" altLang="de-DE" sz="3600" dirty="0"/>
          </a:p>
        </p:txBody>
      </p:sp>
      <p:sp>
        <p:nvSpPr>
          <p:cNvPr id="2064" name="Rectangle 195">
            <a:extLst>
              <a:ext uri="{FF2B5EF4-FFF2-40B4-BE49-F238E27FC236}">
                <a16:creationId xmlns:a16="http://schemas.microsoft.com/office/drawing/2014/main" id="{21300476-146A-4BEE-A425-530223DE566E}"/>
              </a:ext>
            </a:extLst>
          </p:cNvPr>
          <p:cNvSpPr>
            <a:spLocks noChangeArrowheads="1"/>
          </p:cNvSpPr>
          <p:nvPr/>
        </p:nvSpPr>
        <p:spPr bwMode="auto">
          <a:xfrm>
            <a:off x="11032173" y="25622668"/>
            <a:ext cx="9871075" cy="1733550"/>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cs typeface="Times New Roman" panose="02020603050405020304" pitchFamily="18" charset="0"/>
              </a:rPr>
              <a:t>Result</a:t>
            </a:r>
            <a:endParaRPr lang="en-AU" altLang="de-DE" sz="5900" b="1" dirty="0"/>
          </a:p>
        </p:txBody>
      </p:sp>
      <p:sp>
        <p:nvSpPr>
          <p:cNvPr id="2069" name="文本框 40">
            <a:extLst>
              <a:ext uri="{FF2B5EF4-FFF2-40B4-BE49-F238E27FC236}">
                <a16:creationId xmlns:a16="http://schemas.microsoft.com/office/drawing/2014/main" id="{57291E6C-D501-44CB-917C-BCC76CAF0C92}"/>
              </a:ext>
            </a:extLst>
          </p:cNvPr>
          <p:cNvSpPr txBox="1">
            <a:spLocks noChangeArrowheads="1"/>
          </p:cNvSpPr>
          <p:nvPr/>
        </p:nvSpPr>
        <p:spPr bwMode="auto">
          <a:xfrm>
            <a:off x="10817329" y="27570902"/>
            <a:ext cx="9642475" cy="5145063"/>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Under step irradiance changes (600→1000 → 600 W/m²), the output responses of the standard(normal) control and the proposed PCHD-inspired dual-loop control are compared in Fig. 3. Both methods can restore steady operation after irradiance transitions, while the proposed method achieves a larger output-voltage magnitude in the high-irradiance stage, indicating stronger output capability.</a:t>
            </a:r>
            <a:endParaRPr lang="en-AU" altLang="de-DE" sz="3600" dirty="0">
              <a:solidFill>
                <a:srgbClr val="000000"/>
              </a:solidFill>
            </a:endParaRPr>
          </a:p>
        </p:txBody>
      </p:sp>
      <p:sp>
        <p:nvSpPr>
          <p:cNvPr id="2067" name="Text Box 173">
            <a:extLst>
              <a:ext uri="{FF2B5EF4-FFF2-40B4-BE49-F238E27FC236}">
                <a16:creationId xmlns:a16="http://schemas.microsoft.com/office/drawing/2014/main" id="{446918ED-9492-4BC9-8680-597A89B393E3}"/>
              </a:ext>
            </a:extLst>
          </p:cNvPr>
          <p:cNvSpPr txBox="1">
            <a:spLocks noChangeArrowheads="1"/>
          </p:cNvSpPr>
          <p:nvPr/>
        </p:nvSpPr>
        <p:spPr bwMode="auto">
          <a:xfrm>
            <a:off x="21052528" y="20865432"/>
            <a:ext cx="9767887" cy="954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This paper investigated a PCHD-inspired ICC dual-loop control strategy for a PV-Cuk system in photovoltaic direct-drive thermal-load applications. The results show that the proposed method provides a higher output-voltage level in the high-irradiance stage and preserves nearly unchanged steady-state output under ±20%input-inductor deviation, indicating good robustness. These results suggest that the proposed strategy can improve stable energy delivery for PV direct-drive thermal systems. Moreover, the present work provides a basis for future studies on RHPZ dynamics and their influence on transient MPPT behavior in PV-Cuk systems. This paper investigated a PCHD-inspired ICC dual-loop control strategy for a PV-Cuk system under irradiance disturbances. The results show that the proposed method achieves a higher output voltage in the high-irradiance stage and exhibits more reasonable operating-point regulation. In addition, ±20% input-inductor deviation causes little change in the steady-state output, indicating certain robustness of the proposed structure. Overall, the results verify the effectiveness of the proposed dual-loop strategy for dynamic regulation of PV-Cuk systems.</a:t>
            </a:r>
          </a:p>
        </p:txBody>
      </p:sp>
      <p:pic>
        <p:nvPicPr>
          <p:cNvPr id="2068" name="图片 37">
            <a:extLst>
              <a:ext uri="{FF2B5EF4-FFF2-40B4-BE49-F238E27FC236}">
                <a16:creationId xmlns:a16="http://schemas.microsoft.com/office/drawing/2014/main" id="{1D4BDC04-D245-437D-97C7-5C8B9F112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63" y="2720975"/>
            <a:ext cx="2674937"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图片 3">
            <a:extLst>
              <a:ext uri="{FF2B5EF4-FFF2-40B4-BE49-F238E27FC236}">
                <a16:creationId xmlns:a16="http://schemas.microsoft.com/office/drawing/2014/main" id="{7134F98D-B76B-40CC-9AC7-F5C3D90E6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0863" y="2684463"/>
            <a:ext cx="2674937"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3" name="文本框 45">
            <a:extLst>
              <a:ext uri="{FF2B5EF4-FFF2-40B4-BE49-F238E27FC236}">
                <a16:creationId xmlns:a16="http://schemas.microsoft.com/office/drawing/2014/main" id="{DF7E59A9-92EA-4B3C-9825-FBDDDB746658}"/>
              </a:ext>
            </a:extLst>
          </p:cNvPr>
          <p:cNvSpPr txBox="1">
            <a:spLocks noChangeArrowheads="1"/>
          </p:cNvSpPr>
          <p:nvPr/>
        </p:nvSpPr>
        <p:spPr bwMode="auto">
          <a:xfrm>
            <a:off x="721763" y="35939678"/>
            <a:ext cx="9826624"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Fig.1 </a:t>
            </a:r>
            <a:r>
              <a:rPr lang="en-US" altLang="zh-CN" sz="3600" dirty="0">
                <a:ea typeface="宋体" panose="02010600030101010101" pitchFamily="2" charset="-122"/>
              </a:rPr>
              <a:t> Control framework and PV-to-thermal energy flow of the proposed direct-drive thermal-load system. </a:t>
            </a:r>
            <a:endParaRPr lang="zh-CN" altLang="en-US" sz="3600" dirty="0">
              <a:ea typeface="宋体" panose="02010600030101010101" pitchFamily="2" charset="-122"/>
            </a:endParaRPr>
          </a:p>
        </p:txBody>
      </p:sp>
      <p:sp>
        <p:nvSpPr>
          <p:cNvPr id="2076" name="Rectangle 189">
            <a:extLst>
              <a:ext uri="{FF2B5EF4-FFF2-40B4-BE49-F238E27FC236}">
                <a16:creationId xmlns:a16="http://schemas.microsoft.com/office/drawing/2014/main" id="{DDB2C45F-F176-4220-910E-E6056CB850A5}"/>
              </a:ext>
            </a:extLst>
          </p:cNvPr>
          <p:cNvSpPr>
            <a:spLocks noChangeArrowheads="1"/>
          </p:cNvSpPr>
          <p:nvPr/>
        </p:nvSpPr>
        <p:spPr bwMode="auto">
          <a:xfrm>
            <a:off x="0" y="0"/>
            <a:ext cx="32004000" cy="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endParaRPr>
          </a:p>
        </p:txBody>
      </p:sp>
      <p:sp>
        <p:nvSpPr>
          <p:cNvPr id="2079" name="Rectangle 16">
            <a:extLst>
              <a:ext uri="{FF2B5EF4-FFF2-40B4-BE49-F238E27FC236}">
                <a16:creationId xmlns:a16="http://schemas.microsoft.com/office/drawing/2014/main" id="{F7764BCE-0934-4155-911C-348DFC854C1E}"/>
              </a:ext>
            </a:extLst>
          </p:cNvPr>
          <p:cNvSpPr>
            <a:spLocks noChangeArrowheads="1"/>
          </p:cNvSpPr>
          <p:nvPr/>
        </p:nvSpPr>
        <p:spPr bwMode="auto">
          <a:xfrm>
            <a:off x="21016937" y="16632088"/>
            <a:ext cx="9871075" cy="1704974"/>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a:t>Conclusions</a:t>
            </a:r>
          </a:p>
        </p:txBody>
      </p:sp>
      <p:sp>
        <p:nvSpPr>
          <p:cNvPr id="2085" name="文本框 4">
            <a:extLst>
              <a:ext uri="{FF2B5EF4-FFF2-40B4-BE49-F238E27FC236}">
                <a16:creationId xmlns:a16="http://schemas.microsoft.com/office/drawing/2014/main" id="{E0D7BC31-55D8-4F91-A8F8-4907A06B4DBD}"/>
              </a:ext>
            </a:extLst>
          </p:cNvPr>
          <p:cNvSpPr txBox="1">
            <a:spLocks noChangeArrowheads="1"/>
          </p:cNvSpPr>
          <p:nvPr/>
        </p:nvSpPr>
        <p:spPr bwMode="auto">
          <a:xfrm>
            <a:off x="11032895" y="24863612"/>
            <a:ext cx="95027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 2. </a:t>
            </a:r>
            <a:r>
              <a:rPr lang="en-US" altLang="zh-CN" sz="3600" dirty="0">
                <a:ea typeface="宋体" panose="02010600030101010101" pitchFamily="2" charset="-122"/>
              </a:rPr>
              <a:t>Simulink model of the PV-Cuk circuit.</a:t>
            </a:r>
            <a:endParaRPr lang="zh-CN" altLang="en-US" sz="3600" dirty="0">
              <a:ea typeface="宋体" panose="02010600030101010101" pitchFamily="2" charset="-122"/>
            </a:endParaRPr>
          </a:p>
        </p:txBody>
      </p:sp>
      <p:sp>
        <p:nvSpPr>
          <p:cNvPr id="52" name="Text Box 173">
            <a:extLst>
              <a:ext uri="{FF2B5EF4-FFF2-40B4-BE49-F238E27FC236}">
                <a16:creationId xmlns:a16="http://schemas.microsoft.com/office/drawing/2014/main" id="{6828E8E1-EA44-45E6-A100-16ABEBB6C5D6}"/>
              </a:ext>
            </a:extLst>
          </p:cNvPr>
          <p:cNvSpPr txBox="1">
            <a:spLocks noChangeArrowheads="1"/>
          </p:cNvSpPr>
          <p:nvPr/>
        </p:nvSpPr>
        <p:spPr bwMode="auto">
          <a:xfrm>
            <a:off x="629737" y="38829658"/>
            <a:ext cx="9723437" cy="43068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The inner-loop controller is designed in an ICC form, with the input inductor current i_L1selected as the main regulation channel and the outer-loop current </a:t>
            </a:r>
            <a:r>
              <a:rPr lang="en-US" altLang="de-DE" sz="3600" dirty="0" err="1"/>
              <a:t>i_reftaken</a:t>
            </a:r>
            <a:r>
              <a:rPr lang="en-US" altLang="de-DE" sz="3600" dirty="0"/>
              <a:t> as the target trajectory. This structure is consistent with the PCHD/passivity-inspired idea of regulating the main current channel. Accordingly, the duty ratio is given </a:t>
            </a:r>
            <a:r>
              <a:rPr lang="en-US" altLang="de-DE" sz="3600" dirty="0" err="1"/>
              <a:t>byInspired</a:t>
            </a:r>
            <a:r>
              <a:rPr lang="en-US" altLang="de-DE" sz="3600" dirty="0"/>
              <a:t> by the PCHD/passivity-based control idea, the duty ratio is determined by the current tracking error together with the key state variables. A simplified control law is given by</a:t>
            </a:r>
          </a:p>
          <a:p>
            <a:pPr lvl="2" algn="just">
              <a:spcBef>
                <a:spcPct val="0"/>
              </a:spcBef>
              <a:buFontTx/>
              <a:buNone/>
            </a:pPr>
            <a:endParaRPr lang="en-US" altLang="de-DE" sz="3600" dirty="0"/>
          </a:p>
        </p:txBody>
      </p:sp>
      <p:sp>
        <p:nvSpPr>
          <p:cNvPr id="75" name="文本框 40">
            <a:extLst>
              <a:ext uri="{FF2B5EF4-FFF2-40B4-BE49-F238E27FC236}">
                <a16:creationId xmlns:a16="http://schemas.microsoft.com/office/drawing/2014/main" id="{1D242718-61F4-4C26-8B08-0F1D02185272}"/>
              </a:ext>
            </a:extLst>
          </p:cNvPr>
          <p:cNvSpPr txBox="1">
            <a:spLocks noChangeArrowheads="1"/>
          </p:cNvSpPr>
          <p:nvPr/>
        </p:nvSpPr>
        <p:spPr bwMode="auto">
          <a:xfrm>
            <a:off x="10972802" y="41411413"/>
            <a:ext cx="9642475" cy="2884700"/>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To evaluate the effect of input-inductor deviation, additional simulations are carried out with L_1varied within ±20%of its nominal value, as listed in Tab. 1. The steady-state output voltage remains nearly unchanged in all cases,</a:t>
            </a:r>
            <a:r>
              <a:rPr lang="en-GB" altLang="zh-CN" sz="1800" dirty="0">
                <a:effectLst/>
                <a:latin typeface="Times New Roman" panose="02020603050405020304" pitchFamily="18" charset="0"/>
                <a:ea typeface="等线" panose="02010600030101010101" pitchFamily="2" charset="-122"/>
              </a:rPr>
              <a:t> </a:t>
            </a:r>
            <a:r>
              <a:rPr lang="en-GB" altLang="zh-CN" sz="3600" dirty="0">
                <a:solidFill>
                  <a:srgbClr val="000000"/>
                </a:solidFill>
              </a:rPr>
              <a:t>indicating </a:t>
            </a:r>
            <a:endParaRPr lang="en-AU" altLang="de-DE" sz="3600" dirty="0">
              <a:solidFill>
                <a:srgbClr val="000000"/>
              </a:solidFill>
            </a:endParaRPr>
          </a:p>
        </p:txBody>
      </p:sp>
      <p:sp>
        <p:nvSpPr>
          <p:cNvPr id="82" name="文本框 4">
            <a:extLst>
              <a:ext uri="{FF2B5EF4-FFF2-40B4-BE49-F238E27FC236}">
                <a16:creationId xmlns:a16="http://schemas.microsoft.com/office/drawing/2014/main" id="{4B9D5CB9-933F-40A0-A767-88389AB72CA7}"/>
              </a:ext>
            </a:extLst>
          </p:cNvPr>
          <p:cNvSpPr txBox="1">
            <a:spLocks noChangeArrowheads="1"/>
          </p:cNvSpPr>
          <p:nvPr/>
        </p:nvSpPr>
        <p:spPr bwMode="auto">
          <a:xfrm>
            <a:off x="11661671" y="40512999"/>
            <a:ext cx="82470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Fig.3.</a:t>
            </a:r>
            <a:r>
              <a:rPr lang="en-US" altLang="zh-CN" sz="3600" dirty="0">
                <a:ea typeface="宋体" panose="02010600030101010101" pitchFamily="2" charset="-122"/>
              </a:rPr>
              <a:t>Vout under different conditions.</a:t>
            </a:r>
            <a:endParaRPr lang="zh-CN" altLang="en-US" sz="3600" dirty="0">
              <a:ea typeface="宋体" panose="02010600030101010101" pitchFamily="2" charset="-122"/>
            </a:endParaRPr>
          </a:p>
        </p:txBody>
      </p:sp>
      <p:sp>
        <p:nvSpPr>
          <p:cNvPr id="3" name="文本框 2">
            <a:extLst>
              <a:ext uri="{FF2B5EF4-FFF2-40B4-BE49-F238E27FC236}">
                <a16:creationId xmlns:a16="http://schemas.microsoft.com/office/drawing/2014/main" id="{3DD5D1BF-D4CA-494B-BF71-2D7AFA7BB585}"/>
              </a:ext>
            </a:extLst>
          </p:cNvPr>
          <p:cNvSpPr txBox="1"/>
          <p:nvPr/>
        </p:nvSpPr>
        <p:spPr>
          <a:xfrm>
            <a:off x="0" y="1219200"/>
            <a:ext cx="32004000" cy="769441"/>
          </a:xfrm>
          <a:prstGeom prst="rect">
            <a:avLst/>
          </a:prstGeom>
          <a:noFill/>
        </p:spPr>
        <p:txBody>
          <a:bodyPr wrap="square" rtlCol="0">
            <a:spAutoFit/>
          </a:bodyPr>
          <a:lstStyle/>
          <a:p>
            <a:pPr algn="ctr"/>
            <a:r>
              <a:rPr lang="en-US" altLang="zh-CN" sz="4400" b="1" dirty="0"/>
              <a:t>A Robust MPPT Framework for Photovoltaic Direct-Drive Thermal Systems Overcoming RHPZ Dynamics</a:t>
            </a:r>
          </a:p>
        </p:txBody>
      </p:sp>
      <p:pic>
        <p:nvPicPr>
          <p:cNvPr id="35" name="图片 34">
            <a:extLst>
              <a:ext uri="{FF2B5EF4-FFF2-40B4-BE49-F238E27FC236}">
                <a16:creationId xmlns:a16="http://schemas.microsoft.com/office/drawing/2014/main" id="{A55AEBAB-EAE4-44C0-8008-D4182BDA08A5}"/>
              </a:ext>
            </a:extLst>
          </p:cNvPr>
          <p:cNvPicPr/>
          <p:nvPr/>
        </p:nvPicPr>
        <p:blipFill>
          <a:blip r:embed="rId4"/>
          <a:stretch>
            <a:fillRect/>
          </a:stretch>
        </p:blipFill>
        <p:spPr>
          <a:xfrm>
            <a:off x="920326" y="29778792"/>
            <a:ext cx="9596491" cy="5779886"/>
          </a:xfrm>
          <a:prstGeom prst="rect">
            <a:avLst/>
          </a:prstGeom>
        </p:spPr>
      </p:pic>
      <mc:AlternateContent xmlns:mc="http://schemas.openxmlformats.org/markup-compatibility/2006">
        <mc:Choice xmlns:a14="http://schemas.microsoft.com/office/drawing/2010/main" Requires="a14">
          <p:sp>
            <p:nvSpPr>
              <p:cNvPr id="37" name="文本框 36">
                <a:extLst>
                  <a:ext uri="{FF2B5EF4-FFF2-40B4-BE49-F238E27FC236}">
                    <a16:creationId xmlns:a16="http://schemas.microsoft.com/office/drawing/2014/main" id="{F5F180D4-BDE6-4DA9-9CB8-84A8A58F8F42}"/>
                  </a:ext>
                </a:extLst>
              </p:cNvPr>
              <p:cNvSpPr txBox="1"/>
              <p:nvPr/>
            </p:nvSpPr>
            <p:spPr>
              <a:xfrm>
                <a:off x="12520748" y="6087472"/>
                <a:ext cx="8476297" cy="1001172"/>
              </a:xfrm>
              <a:prstGeom prst="rect">
                <a:avLst/>
              </a:prstGeom>
              <a:noFill/>
            </p:spPr>
            <p:txBody>
              <a:bodyPr wrap="square">
                <a:spAutoFit/>
              </a:bodyPr>
              <a:lstStyle/>
              <a:p>
                <a:pPr algn="r"/>
                <a14:m>
                  <m:oMath xmlns:m="http://schemas.openxmlformats.org/officeDocument/2006/math">
                    <m:r>
                      <a:rPr lang="zh-CN" altLang="en-US" sz="3600" b="1" i="1">
                        <a:latin typeface="+mn-ea"/>
                      </a:rPr>
                      <m:t>𝑫</m:t>
                    </m:r>
                    <m:r>
                      <a:rPr lang="zh-CN" altLang="en-US" sz="3600" b="1" i="1">
                        <a:latin typeface="+mn-ea"/>
                      </a:rPr>
                      <m:t>=</m:t>
                    </m:r>
                    <m:r>
                      <a:rPr lang="zh-CN" altLang="en-US" sz="3600" b="1" i="1">
                        <a:latin typeface="+mn-ea"/>
                      </a:rPr>
                      <m:t>𝟏</m:t>
                    </m:r>
                    <m:r>
                      <a:rPr lang="zh-CN" altLang="en-US" sz="3600" b="1" i="1">
                        <a:latin typeface="+mn-ea"/>
                      </a:rPr>
                      <m:t>−</m:t>
                    </m:r>
                    <m:f>
                      <m:fPr>
                        <m:ctrlPr>
                          <a:rPr lang="zh-CN" altLang="en-US" sz="3600" b="1" i="1">
                            <a:latin typeface="+mn-ea"/>
                          </a:rPr>
                        </m:ctrlPr>
                      </m:fPr>
                      <m:num>
                        <m:sSub>
                          <m:sSubPr>
                            <m:ctrlPr>
                              <a:rPr lang="zh-CN" altLang="en-US" sz="3600" b="1" i="1">
                                <a:latin typeface="+mn-ea"/>
                              </a:rPr>
                            </m:ctrlPr>
                          </m:sSubPr>
                          <m:e>
                            <m:r>
                              <a:rPr lang="zh-CN" altLang="en-US" sz="3600" b="1" i="1">
                                <a:latin typeface="+mn-ea"/>
                              </a:rPr>
                              <m:t>𝑽</m:t>
                            </m:r>
                          </m:e>
                          <m:sub>
                            <m:r>
                              <a:rPr lang="zh-CN" altLang="en-US" sz="3600" b="1" i="1">
                                <a:latin typeface="+mn-ea"/>
                              </a:rPr>
                              <m:t>𝒑𝒗</m:t>
                            </m:r>
                          </m:sub>
                        </m:sSub>
                        <m:r>
                          <a:rPr lang="zh-CN" altLang="en-US" sz="3600" b="1" i="1">
                            <a:latin typeface="+mn-ea"/>
                          </a:rPr>
                          <m:t>+</m:t>
                        </m:r>
                        <m:sSub>
                          <m:sSubPr>
                            <m:ctrlPr>
                              <a:rPr lang="zh-CN" altLang="en-US" sz="3600" b="1" i="1">
                                <a:latin typeface="+mn-ea"/>
                              </a:rPr>
                            </m:ctrlPr>
                          </m:sSubPr>
                          <m:e>
                            <m:r>
                              <a:rPr lang="zh-CN" altLang="en-US" sz="3600" b="1" i="1">
                                <a:latin typeface="+mn-ea"/>
                              </a:rPr>
                              <m:t>𝑹</m:t>
                            </m:r>
                          </m:e>
                          <m:sub>
                            <m:r>
                              <a:rPr lang="zh-CN" altLang="en-US" sz="3600" b="1" i="1">
                                <a:latin typeface="+mn-ea"/>
                              </a:rPr>
                              <m:t>𝒂</m:t>
                            </m:r>
                          </m:sub>
                        </m:sSub>
                        <m:d>
                          <m:dPr>
                            <m:ctrlPr>
                              <a:rPr lang="zh-CN" altLang="en-US" sz="3600" b="1" i="1">
                                <a:latin typeface="+mn-ea"/>
                              </a:rPr>
                            </m:ctrlPr>
                          </m:dPr>
                          <m:e>
                            <m:sSub>
                              <m:sSubPr>
                                <m:ctrlPr>
                                  <a:rPr lang="zh-CN" altLang="en-US" sz="3600" b="1" i="1">
                                    <a:latin typeface="+mn-ea"/>
                                  </a:rPr>
                                </m:ctrlPr>
                              </m:sSubPr>
                              <m:e>
                                <m:r>
                                  <a:rPr lang="zh-CN" altLang="en-US" sz="3600" b="1" i="1">
                                    <a:latin typeface="+mn-ea"/>
                                  </a:rPr>
                                  <m:t>𝒊</m:t>
                                </m:r>
                              </m:e>
                              <m:sub>
                                <m:r>
                                  <a:rPr lang="zh-CN" altLang="en-US" sz="3600" b="1" i="1">
                                    <a:latin typeface="+mn-ea"/>
                                  </a:rPr>
                                  <m:t>𝑳</m:t>
                                </m:r>
                                <m:r>
                                  <a:rPr lang="zh-CN" altLang="en-US" sz="3600" b="1" i="1">
                                    <a:latin typeface="+mn-ea"/>
                                  </a:rPr>
                                  <m:t>𝟏</m:t>
                                </m:r>
                              </m:sub>
                            </m:sSub>
                            <m:r>
                              <a:rPr lang="zh-CN" altLang="en-US" sz="3600" b="1" i="1">
                                <a:latin typeface="+mn-ea"/>
                              </a:rPr>
                              <m:t>−</m:t>
                            </m:r>
                            <m:sSub>
                              <m:sSubPr>
                                <m:ctrlPr>
                                  <a:rPr lang="zh-CN" altLang="en-US" sz="3600" b="1" i="1">
                                    <a:latin typeface="+mn-ea"/>
                                  </a:rPr>
                                </m:ctrlPr>
                              </m:sSubPr>
                              <m:e>
                                <m:r>
                                  <a:rPr lang="zh-CN" altLang="en-US" sz="3600" b="1" i="1">
                                    <a:latin typeface="+mn-ea"/>
                                  </a:rPr>
                                  <m:t>𝒊</m:t>
                                </m:r>
                              </m:e>
                              <m:sub>
                                <m:r>
                                  <a:rPr lang="zh-CN" altLang="en-US" sz="3600" b="1" i="1">
                                    <a:latin typeface="+mn-ea"/>
                                  </a:rPr>
                                  <m:t>𝒓𝒆𝒇</m:t>
                                </m:r>
                              </m:sub>
                            </m:sSub>
                          </m:e>
                        </m:d>
                      </m:num>
                      <m:den>
                        <m:r>
                          <a:rPr lang="zh-CN" altLang="en-US" sz="3600" b="1" i="1">
                            <a:latin typeface="+mn-ea"/>
                          </a:rPr>
                          <m:t>𝑽𝒄</m:t>
                        </m:r>
                        <m:r>
                          <a:rPr lang="zh-CN" altLang="en-US" sz="3600" b="1" i="1">
                            <a:latin typeface="+mn-ea"/>
                          </a:rPr>
                          <m:t>𝟏</m:t>
                        </m:r>
                      </m:den>
                    </m:f>
                  </m:oMath>
                </a14:m>
                <a:r>
                  <a:rPr lang="zh-CN" altLang="en-US" sz="3200" b="1" i="1" dirty="0">
                    <a:latin typeface="Cambria Math" panose="02040503050406030204" pitchFamily="18" charset="0"/>
                  </a:rPr>
                  <a:t>                       </a:t>
                </a:r>
                <a:r>
                  <a:rPr lang="zh-CN" altLang="en-US" sz="3200" b="1" dirty="0">
                    <a:latin typeface="+mn-ea"/>
                  </a:rPr>
                  <a:t>（</a:t>
                </a:r>
                <a:r>
                  <a:rPr lang="en-US" altLang="zh-CN" sz="3200" b="1" dirty="0">
                    <a:latin typeface="+mn-ea"/>
                  </a:rPr>
                  <a:t>1</a:t>
                </a:r>
                <a:r>
                  <a:rPr lang="zh-CN" altLang="en-US" sz="3200" b="1" dirty="0">
                    <a:latin typeface="+mn-ea"/>
                  </a:rPr>
                  <a:t>）</a:t>
                </a:r>
              </a:p>
            </p:txBody>
          </p:sp>
        </mc:Choice>
        <mc:Fallback>
          <p:sp>
            <p:nvSpPr>
              <p:cNvPr id="37" name="文本框 36">
                <a:extLst>
                  <a:ext uri="{FF2B5EF4-FFF2-40B4-BE49-F238E27FC236}">
                    <a16:creationId xmlns:a16="http://schemas.microsoft.com/office/drawing/2014/main" id="{F5F180D4-BDE6-4DA9-9CB8-84A8A58F8F42}"/>
                  </a:ext>
                </a:extLst>
              </p:cNvPr>
              <p:cNvSpPr txBox="1">
                <a:spLocks noRot="1" noChangeAspect="1" noMove="1" noResize="1" noEditPoints="1" noAdjustHandles="1" noChangeArrowheads="1" noChangeShapeType="1" noTextEdit="1"/>
              </p:cNvSpPr>
              <p:nvPr/>
            </p:nvSpPr>
            <p:spPr>
              <a:xfrm>
                <a:off x="12520748" y="6087472"/>
                <a:ext cx="8476297" cy="1001172"/>
              </a:xfrm>
              <a:prstGeom prst="rect">
                <a:avLst/>
              </a:prstGeom>
              <a:blipFill>
                <a:blip r:embed="rId5"/>
                <a:stretch>
                  <a:fillRect r="-1799" b="-5488"/>
                </a:stretch>
              </a:blipFill>
            </p:spPr>
            <p:txBody>
              <a:bodyPr/>
              <a:lstStyle/>
              <a:p>
                <a:r>
                  <a:rPr lang="zh-CN" altLang="en-US">
                    <a:noFill/>
                  </a:rPr>
                  <a:t> </a:t>
                </a:r>
              </a:p>
            </p:txBody>
          </p:sp>
        </mc:Fallback>
      </mc:AlternateContent>
      <p:pic>
        <p:nvPicPr>
          <p:cNvPr id="38" name="图片 37">
            <a:extLst>
              <a:ext uri="{FF2B5EF4-FFF2-40B4-BE49-F238E27FC236}">
                <a16:creationId xmlns:a16="http://schemas.microsoft.com/office/drawing/2014/main" id="{485E69FE-9609-4894-B6D7-81093D2C4420}"/>
              </a:ext>
            </a:extLst>
          </p:cNvPr>
          <p:cNvPicPr/>
          <p:nvPr/>
        </p:nvPicPr>
        <p:blipFill rotWithShape="1">
          <a:blip r:embed="rId6"/>
          <a:srcRect t="1495"/>
          <a:stretch>
            <a:fillRect/>
          </a:stretch>
        </p:blipFill>
        <p:spPr bwMode="auto">
          <a:xfrm>
            <a:off x="11032895" y="17455847"/>
            <a:ext cx="9815640" cy="7132566"/>
          </a:xfrm>
          <a:prstGeom prst="rect">
            <a:avLst/>
          </a:prstGeom>
          <a:ln>
            <a:noFill/>
          </a:ln>
          <a:extLst>
            <a:ext uri="{53640926-AAD7-44D8-BBD7-CCE9431645EC}">
              <a14:shadowObscured xmlns:a14="http://schemas.microsoft.com/office/drawing/2010/main"/>
            </a:ext>
          </a:extLst>
        </p:spPr>
      </p:pic>
      <p:pic>
        <p:nvPicPr>
          <p:cNvPr id="39" name="图片 38">
            <a:extLst>
              <a:ext uri="{FF2B5EF4-FFF2-40B4-BE49-F238E27FC236}">
                <a16:creationId xmlns:a16="http://schemas.microsoft.com/office/drawing/2014/main" id="{6C430362-42A2-44FF-A7C3-2BDBA240096F}"/>
              </a:ext>
            </a:extLst>
          </p:cNvPr>
          <p:cNvPicPr/>
          <p:nvPr/>
        </p:nvPicPr>
        <p:blipFill rotWithShape="1">
          <a:blip r:embed="rId7" cstate="print">
            <a:extLst>
              <a:ext uri="{28A0092B-C50C-407E-A947-70E740481C1C}">
                <a14:useLocalDpi xmlns:a14="http://schemas.microsoft.com/office/drawing/2010/main" val="0"/>
              </a:ext>
            </a:extLst>
          </a:blip>
          <a:srcRect l="8120" t="10127" r="13055" b="5942"/>
          <a:stretch>
            <a:fillRect/>
          </a:stretch>
        </p:blipFill>
        <p:spPr bwMode="auto">
          <a:xfrm>
            <a:off x="11204178" y="32734402"/>
            <a:ext cx="9382919" cy="7778597"/>
          </a:xfrm>
          <a:prstGeom prst="rect">
            <a:avLst/>
          </a:prstGeom>
          <a:noFill/>
          <a:ln>
            <a:noFill/>
          </a:ln>
          <a:extLst>
            <a:ext uri="{53640926-AAD7-44D8-BBD7-CCE9431645EC}">
              <a14:shadowObscured xmlns:a14="http://schemas.microsoft.com/office/drawing/2010/main"/>
            </a:ext>
          </a:extLst>
        </p:spPr>
      </p:pic>
      <p:graphicFrame>
        <p:nvGraphicFramePr>
          <p:cNvPr id="5" name="表格 4">
            <a:extLst>
              <a:ext uri="{FF2B5EF4-FFF2-40B4-BE49-F238E27FC236}">
                <a16:creationId xmlns:a16="http://schemas.microsoft.com/office/drawing/2014/main" id="{D45AED91-8691-4776-9345-824B3FC25CCD}"/>
              </a:ext>
            </a:extLst>
          </p:cNvPr>
          <p:cNvGraphicFramePr>
            <a:graphicFrameLocks noGrp="1"/>
          </p:cNvGraphicFramePr>
          <p:nvPr>
            <p:extLst>
              <p:ext uri="{D42A27DB-BD31-4B8C-83A1-F6EECF244321}">
                <p14:modId xmlns:p14="http://schemas.microsoft.com/office/powerpoint/2010/main" val="971046365"/>
              </p:ext>
            </p:extLst>
          </p:nvPr>
        </p:nvGraphicFramePr>
        <p:xfrm>
          <a:off x="21321714" y="12119645"/>
          <a:ext cx="9571036" cy="4396704"/>
        </p:xfrm>
        <a:graphic>
          <a:graphicData uri="http://schemas.openxmlformats.org/drawingml/2006/table">
            <a:tbl>
              <a:tblPr firstRow="1" firstCol="1" bandRow="1">
                <a:tableStyleId>{5C22544A-7EE6-4342-B048-85BDC9FD1C3A}</a:tableStyleId>
              </a:tblPr>
              <a:tblGrid>
                <a:gridCol w="2244730">
                  <a:extLst>
                    <a:ext uri="{9D8B030D-6E8A-4147-A177-3AD203B41FA5}">
                      <a16:colId xmlns:a16="http://schemas.microsoft.com/office/drawing/2014/main" val="3792802572"/>
                    </a:ext>
                  </a:extLst>
                </a:gridCol>
                <a:gridCol w="2061352">
                  <a:extLst>
                    <a:ext uri="{9D8B030D-6E8A-4147-A177-3AD203B41FA5}">
                      <a16:colId xmlns:a16="http://schemas.microsoft.com/office/drawing/2014/main" val="3749925883"/>
                    </a:ext>
                  </a:extLst>
                </a:gridCol>
                <a:gridCol w="2419271">
                  <a:extLst>
                    <a:ext uri="{9D8B030D-6E8A-4147-A177-3AD203B41FA5}">
                      <a16:colId xmlns:a16="http://schemas.microsoft.com/office/drawing/2014/main" val="698769179"/>
                    </a:ext>
                  </a:extLst>
                </a:gridCol>
                <a:gridCol w="2845683">
                  <a:extLst>
                    <a:ext uri="{9D8B030D-6E8A-4147-A177-3AD203B41FA5}">
                      <a16:colId xmlns:a16="http://schemas.microsoft.com/office/drawing/2014/main" val="70048710"/>
                    </a:ext>
                  </a:extLst>
                </a:gridCol>
              </a:tblGrid>
              <a:tr h="1099176">
                <a:tc>
                  <a:txBody>
                    <a:bodyPr/>
                    <a:lstStyle/>
                    <a:p>
                      <a:pPr indent="457200" algn="ctr"/>
                      <a:r>
                        <a:rPr lang="en-GB" sz="3600" i="1" dirty="0">
                          <a:effectLst/>
                        </a:rPr>
                        <a:t>L</a:t>
                      </a:r>
                      <a:r>
                        <a:rPr lang="en-GB" sz="3600" i="1" baseline="-25000" dirty="0">
                          <a:effectLst/>
                        </a:rPr>
                        <a:t>1</a:t>
                      </a:r>
                      <a:r>
                        <a:rPr lang="en-GB" sz="3600" i="1" dirty="0">
                          <a:effectLst/>
                        </a:rPr>
                        <a:t>(</a:t>
                      </a:r>
                      <a:r>
                        <a:rPr lang="en-GB" sz="3600" i="1" dirty="0" err="1">
                          <a:effectLst/>
                        </a:rPr>
                        <a:t>uH</a:t>
                      </a:r>
                      <a:r>
                        <a:rPr lang="zh-CN" sz="3600" i="1" dirty="0">
                          <a:effectLst/>
                        </a:rPr>
                        <a:t>）</a:t>
                      </a:r>
                      <a:endParaRPr lang="zh-CN" sz="3600" i="1" dirty="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i="1" dirty="0">
                          <a:effectLst/>
                        </a:rPr>
                        <a:t>I </a:t>
                      </a:r>
                      <a:r>
                        <a:rPr lang="en-GB" sz="3600" i="1" baseline="-25000" dirty="0">
                          <a:effectLst/>
                        </a:rPr>
                        <a:t>(Low-</a:t>
                      </a:r>
                      <a:r>
                        <a:rPr lang="en-GB" sz="3600" i="1" baseline="-25000" dirty="0" err="1">
                          <a:effectLst/>
                        </a:rPr>
                        <a:t>ir</a:t>
                      </a:r>
                      <a:r>
                        <a:rPr lang="en-GB" sz="3600" i="1" baseline="-25000" dirty="0">
                          <a:effectLst/>
                        </a:rPr>
                        <a:t> )</a:t>
                      </a:r>
                      <a:endParaRPr lang="zh-CN" sz="3600" i="1" dirty="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i="1" dirty="0">
                          <a:effectLst/>
                        </a:rPr>
                        <a:t>I</a:t>
                      </a:r>
                      <a:r>
                        <a:rPr lang="en-GB" sz="3600" i="1" baseline="-25000" dirty="0">
                          <a:effectLst/>
                        </a:rPr>
                        <a:t>(High-</a:t>
                      </a:r>
                      <a:r>
                        <a:rPr lang="en-GB" sz="3600" i="1" baseline="-25000" dirty="0" err="1">
                          <a:effectLst/>
                        </a:rPr>
                        <a:t>ir</a:t>
                      </a:r>
                      <a:r>
                        <a:rPr lang="en-GB" sz="3600" i="1" baseline="-25000" dirty="0">
                          <a:effectLst/>
                        </a:rPr>
                        <a:t>)</a:t>
                      </a:r>
                      <a:endParaRPr lang="zh-CN" sz="3600" i="1" dirty="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i="1" dirty="0">
                          <a:effectLst/>
                        </a:rPr>
                        <a:t>Remark</a:t>
                      </a:r>
                      <a:endParaRPr lang="zh-CN" sz="3600" i="1" dirty="0">
                        <a:effectLst/>
                        <a:latin typeface="Times New Roman" panose="02020603050405020304" pitchFamily="18" charset="0"/>
                        <a:ea typeface="等线" panose="02010600030101010101" pitchFamily="2" charset="-122"/>
                      </a:endParaRPr>
                    </a:p>
                  </a:txBody>
                  <a:tcPr marL="68580" marR="68580" marT="0" marB="0" anchor="ctr"/>
                </a:tc>
                <a:extLst>
                  <a:ext uri="{0D108BD9-81ED-4DB2-BD59-A6C34878D82A}">
                    <a16:rowId xmlns:a16="http://schemas.microsoft.com/office/drawing/2014/main" val="2418417752"/>
                  </a:ext>
                </a:extLst>
              </a:tr>
              <a:tr h="1099176">
                <a:tc>
                  <a:txBody>
                    <a:bodyPr/>
                    <a:lstStyle/>
                    <a:p>
                      <a:pPr indent="457200" algn="ctr"/>
                      <a:r>
                        <a:rPr lang="en-GB" sz="3600">
                          <a:effectLst/>
                        </a:rPr>
                        <a:t>376</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9.1 A</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14.6 A</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higher</a:t>
                      </a:r>
                      <a:endParaRPr lang="zh-CN" sz="3600">
                        <a:effectLst/>
                        <a:latin typeface="Times New Roman" panose="02020603050405020304" pitchFamily="18" charset="0"/>
                        <a:ea typeface="等线" panose="02010600030101010101" pitchFamily="2" charset="-122"/>
                      </a:endParaRPr>
                    </a:p>
                  </a:txBody>
                  <a:tcPr marL="68580" marR="68580" marT="0" marB="0" anchor="ctr"/>
                </a:tc>
                <a:extLst>
                  <a:ext uri="{0D108BD9-81ED-4DB2-BD59-A6C34878D82A}">
                    <a16:rowId xmlns:a16="http://schemas.microsoft.com/office/drawing/2014/main" val="2247439114"/>
                  </a:ext>
                </a:extLst>
              </a:tr>
              <a:tr h="1099176">
                <a:tc>
                  <a:txBody>
                    <a:bodyPr/>
                    <a:lstStyle/>
                    <a:p>
                      <a:pPr indent="457200" algn="ctr"/>
                      <a:r>
                        <a:rPr lang="en-GB" sz="3600">
                          <a:effectLst/>
                        </a:rPr>
                        <a:t>470</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8.9 A</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dirty="0">
                          <a:effectLst/>
                        </a:rPr>
                        <a:t>14.2 A</a:t>
                      </a:r>
                      <a:endParaRPr lang="zh-CN" sz="3600" dirty="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nominal</a:t>
                      </a:r>
                      <a:endParaRPr lang="zh-CN" sz="3600">
                        <a:effectLst/>
                        <a:latin typeface="Times New Roman" panose="02020603050405020304" pitchFamily="18" charset="0"/>
                        <a:ea typeface="等线" panose="02010600030101010101" pitchFamily="2" charset="-122"/>
                      </a:endParaRPr>
                    </a:p>
                  </a:txBody>
                  <a:tcPr marL="68580" marR="68580" marT="0" marB="0" anchor="ctr"/>
                </a:tc>
                <a:extLst>
                  <a:ext uri="{0D108BD9-81ED-4DB2-BD59-A6C34878D82A}">
                    <a16:rowId xmlns:a16="http://schemas.microsoft.com/office/drawing/2014/main" val="2390145415"/>
                  </a:ext>
                </a:extLst>
              </a:tr>
              <a:tr h="1099176">
                <a:tc>
                  <a:txBody>
                    <a:bodyPr/>
                    <a:lstStyle/>
                    <a:p>
                      <a:pPr indent="457200" algn="ctr"/>
                      <a:r>
                        <a:rPr lang="en-GB" sz="3600">
                          <a:effectLst/>
                        </a:rPr>
                        <a:t>564</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8.8 A</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a:effectLst/>
                        </a:rPr>
                        <a:t>14.1 A</a:t>
                      </a:r>
                      <a:endParaRPr lang="zh-CN" sz="3600">
                        <a:effectLst/>
                        <a:latin typeface="Times New Roman" panose="02020603050405020304" pitchFamily="18" charset="0"/>
                        <a:ea typeface="等线" panose="02010600030101010101" pitchFamily="2" charset="-122"/>
                      </a:endParaRPr>
                    </a:p>
                  </a:txBody>
                  <a:tcPr marL="68580" marR="68580" marT="0" marB="0" anchor="ctr"/>
                </a:tc>
                <a:tc>
                  <a:txBody>
                    <a:bodyPr/>
                    <a:lstStyle/>
                    <a:p>
                      <a:pPr indent="457200" algn="ctr"/>
                      <a:r>
                        <a:rPr lang="en-GB" sz="3600" dirty="0">
                          <a:effectLst/>
                        </a:rPr>
                        <a:t>lower</a:t>
                      </a:r>
                      <a:endParaRPr lang="zh-CN" sz="3600" dirty="0">
                        <a:effectLst/>
                        <a:latin typeface="Times New Roman" panose="02020603050405020304" pitchFamily="18" charset="0"/>
                        <a:ea typeface="等线" panose="02010600030101010101" pitchFamily="2" charset="-122"/>
                      </a:endParaRPr>
                    </a:p>
                  </a:txBody>
                  <a:tcPr marL="68580" marR="68580" marT="0" marB="0" anchor="ctr"/>
                </a:tc>
                <a:extLst>
                  <a:ext uri="{0D108BD9-81ED-4DB2-BD59-A6C34878D82A}">
                    <a16:rowId xmlns:a16="http://schemas.microsoft.com/office/drawing/2014/main" val="3557830094"/>
                  </a:ext>
                </a:extLst>
              </a:tr>
            </a:tbl>
          </a:graphicData>
        </a:graphic>
      </p:graphicFrame>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1195</Words>
  <Application>Microsoft Office PowerPoint</Application>
  <PresentationFormat>自定义</PresentationFormat>
  <Paragraphs>47</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宋体</vt:lpstr>
      <vt:lpstr>Arial</vt:lpstr>
      <vt:lpstr>Cambria Math</vt:lpstr>
      <vt:lpstr>Times New Roman</vt:lpstr>
      <vt:lpstr>Diseño predeterminado</vt:lpstr>
      <vt:lpstr>PowerPoint 演示文稿</vt:lpstr>
    </vt:vector>
  </TitlesOfParts>
  <Company>Nun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solarsimu</cp:lastModifiedBy>
  <cp:revision>277</cp:revision>
  <cp:lastPrinted>2000-11-30T06:22:24Z</cp:lastPrinted>
  <dcterms:created xsi:type="dcterms:W3CDTF">1999-11-19T11:42:42Z</dcterms:created>
  <dcterms:modified xsi:type="dcterms:W3CDTF">2026-05-05T03:01:42Z</dcterms:modified>
</cp:coreProperties>
</file>