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32004000" cy="44958000"/>
  <p:notesSz cx="6732905" cy="9855200"/>
  <p:defaultTextStyle>
    <a:defPPr>
      <a:defRPr lang="en-AU"/>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8FCD"/>
    <a:srgbClr val="8183C7"/>
    <a:srgbClr val="6B6DBD"/>
    <a:srgbClr val="5D5FB7"/>
    <a:srgbClr val="008000"/>
    <a:srgbClr val="99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p:restoredTop sz="99526"/>
  </p:normalViewPr>
  <p:slideViewPr>
    <p:cSldViewPr showGuides="1">
      <p:cViewPr varScale="1">
        <p:scale>
          <a:sx n="12" d="100"/>
          <a:sy n="12" d="100"/>
        </p:scale>
        <p:origin x="2299" y="23"/>
      </p:cViewPr>
      <p:guideLst>
        <p:guide orient="horz" pos="18796"/>
        <p:guide pos="295"/>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7592" cy="49447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3755" y="0"/>
            <a:ext cx="2917592" cy="49447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9893" y="1231900"/>
            <a:ext cx="5913120" cy="332613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291" y="4742815"/>
            <a:ext cx="5386324" cy="3880485"/>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360730"/>
            <a:ext cx="2917592" cy="49447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3755" y="9360730"/>
            <a:ext cx="2917592" cy="49447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7358063"/>
            <a:ext cx="24003000" cy="15651162"/>
          </a:xfrm>
        </p:spPr>
        <p:txBody>
          <a:bodyPr anchor="b"/>
          <a:lstStyle>
            <a:lvl1pPr algn="ctr">
              <a:defRPr sz="6000"/>
            </a:lvl1pPr>
          </a:lstStyle>
          <a:p>
            <a:r>
              <a:rPr lang="en-US"/>
              <a:t>Click to edit Master title style</a:t>
            </a:r>
            <a:endParaRPr lang="de-DE"/>
          </a:p>
        </p:txBody>
      </p:sp>
      <p:sp>
        <p:nvSpPr>
          <p:cNvPr id="3" name="Subtitle 2"/>
          <p:cNvSpPr>
            <a:spLocks noGrp="1"/>
          </p:cNvSpPr>
          <p:nvPr>
            <p:ph type="subTitle" idx="1"/>
          </p:nvPr>
        </p:nvSpPr>
        <p:spPr>
          <a:xfrm>
            <a:off x="4000500" y="23614063"/>
            <a:ext cx="24003000" cy="108537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日期占位符 3"/>
          <p:cNvSpPr>
            <a:spLocks noGrp="1"/>
          </p:cNvSpPr>
          <p:nvPr>
            <p:ph type="dt" sz="half" idx="10"/>
          </p:nvPr>
        </p:nvSpPr>
        <p:spPr/>
        <p:txBody>
          <a:bodyPr/>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defTabSz="4352925">
              <a:buNone/>
            </a:pPr>
            <a:fld id="{9A0DB2DC-4C9A-4742-B13C-FB6460FD3503}" type="slidenum">
              <a:rPr lang="en-AU" altLang="de-DE" dirty="0">
                <a:latin typeface="Times New Roman" panose="02020603050405020304" pitchFamily="18" charset="0"/>
              </a:rPr>
            </a:fld>
            <a:endParaRPr lang="en-AU" altLang="de-DE"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de-DE"/>
          </a:p>
        </p:txBody>
      </p:sp>
      <p:sp>
        <p:nvSpPr>
          <p:cNvPr id="4" name="日期占位符 3"/>
          <p:cNvSpPr>
            <a:spLocks noGrp="1"/>
          </p:cNvSpPr>
          <p:nvPr>
            <p:ph type="dt" sz="half" idx="10"/>
          </p:nvPr>
        </p:nvSpPr>
        <p:spPr/>
        <p:txBody>
          <a:bodyPr/>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defTabSz="4352925">
              <a:buNone/>
            </a:pPr>
            <a:fld id="{9A0DB2DC-4C9A-4742-B13C-FB6460FD3503}" type="slidenum">
              <a:rPr lang="en-AU" altLang="de-DE" dirty="0">
                <a:latin typeface="Times New Roman" panose="02020603050405020304" pitchFamily="18" charset="0"/>
              </a:rPr>
            </a:fld>
            <a:endParaRPr lang="en-AU" altLang="de-DE"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804438" y="3994150"/>
            <a:ext cx="6800850" cy="3596798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2398713" y="3994150"/>
            <a:ext cx="20253325" cy="3596798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de-DE"/>
          </a:p>
        </p:txBody>
      </p:sp>
      <p:sp>
        <p:nvSpPr>
          <p:cNvPr id="4" name="日期占位符 3"/>
          <p:cNvSpPr>
            <a:spLocks noGrp="1"/>
          </p:cNvSpPr>
          <p:nvPr>
            <p:ph type="dt" sz="half" idx="10"/>
          </p:nvPr>
        </p:nvSpPr>
        <p:spPr/>
        <p:txBody>
          <a:bodyPr/>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defTabSz="4352925">
              <a:buNone/>
            </a:pPr>
            <a:fld id="{9A0DB2DC-4C9A-4742-B13C-FB6460FD3503}" type="slidenum">
              <a:rPr lang="en-AU" altLang="de-DE" dirty="0">
                <a:latin typeface="Times New Roman" panose="02020603050405020304" pitchFamily="18" charset="0"/>
              </a:rPr>
            </a:fld>
            <a:endParaRPr lang="en-AU" altLang="de-DE"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de-DE"/>
          </a:p>
        </p:txBody>
      </p:sp>
      <p:sp>
        <p:nvSpPr>
          <p:cNvPr id="4" name="日期占位符 3"/>
          <p:cNvSpPr>
            <a:spLocks noGrp="1"/>
          </p:cNvSpPr>
          <p:nvPr>
            <p:ph type="dt" sz="half" idx="10"/>
          </p:nvPr>
        </p:nvSpPr>
        <p:spPr/>
        <p:txBody>
          <a:bodyPr/>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defTabSz="4352925">
              <a:buNone/>
            </a:pPr>
            <a:fld id="{9A0DB2DC-4C9A-4742-B13C-FB6460FD3503}" type="slidenum">
              <a:rPr lang="en-AU" altLang="de-DE" dirty="0">
                <a:latin typeface="Times New Roman" panose="02020603050405020304" pitchFamily="18" charset="0"/>
              </a:rPr>
            </a:fld>
            <a:endParaRPr lang="en-AU" altLang="de-DE"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4400" y="11207750"/>
            <a:ext cx="27603450" cy="18702338"/>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2184400" y="30086300"/>
            <a:ext cx="27603450" cy="983456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日期占位符 3"/>
          <p:cNvSpPr>
            <a:spLocks noGrp="1"/>
          </p:cNvSpPr>
          <p:nvPr>
            <p:ph type="dt" sz="half" idx="10"/>
          </p:nvPr>
        </p:nvSpPr>
        <p:spPr/>
        <p:txBody>
          <a:bodyPr/>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defTabSz="4352925">
              <a:buNone/>
            </a:pPr>
            <a:fld id="{9A0DB2DC-4C9A-4742-B13C-FB6460FD3503}" type="slidenum">
              <a:rPr lang="en-AU" altLang="de-DE" dirty="0">
                <a:latin typeface="Times New Roman" panose="02020603050405020304" pitchFamily="18" charset="0"/>
              </a:rPr>
            </a:fld>
            <a:endParaRPr lang="en-AU" altLang="de-DE"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2398713" y="12987338"/>
            <a:ext cx="13527087" cy="26974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de-DE"/>
          </a:p>
        </p:txBody>
      </p:sp>
      <p:sp>
        <p:nvSpPr>
          <p:cNvPr id="4" name="Content Placeholder 3"/>
          <p:cNvSpPr>
            <a:spLocks noGrp="1"/>
          </p:cNvSpPr>
          <p:nvPr>
            <p:ph sz="half" idx="2"/>
          </p:nvPr>
        </p:nvSpPr>
        <p:spPr>
          <a:xfrm>
            <a:off x="16078200" y="12987338"/>
            <a:ext cx="13527088" cy="26974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de-DE"/>
          </a:p>
        </p:txBody>
      </p:sp>
      <p:sp>
        <p:nvSpPr>
          <p:cNvPr id="5" name="日期占位符 4"/>
          <p:cNvSpPr>
            <a:spLocks noGrp="1"/>
          </p:cNvSpPr>
          <p:nvPr>
            <p:ph type="dt" sz="half" idx="10"/>
          </p:nvPr>
        </p:nvSpPr>
        <p:spPr/>
        <p:txBody>
          <a:bodyPr/>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p>
            <a:pPr lvl="0" defTabSz="4352925">
              <a:buNone/>
            </a:pPr>
            <a:fld id="{9A0DB2DC-4C9A-4742-B13C-FB6460FD3503}" type="slidenum">
              <a:rPr lang="en-AU" altLang="de-DE" dirty="0">
                <a:latin typeface="Times New Roman" panose="02020603050405020304" pitchFamily="18" charset="0"/>
              </a:rPr>
            </a:fld>
            <a:endParaRPr lang="en-AU" altLang="de-DE"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393950"/>
            <a:ext cx="27603450" cy="8689975"/>
          </a:xfrm>
        </p:spPr>
        <p:txBody>
          <a:bodyPr/>
          <a:lstStyle/>
          <a:p>
            <a:r>
              <a:rPr lang="en-US"/>
              <a:t>Click to edit Master title style</a:t>
            </a:r>
            <a:endParaRPr lang="de-DE"/>
          </a:p>
        </p:txBody>
      </p:sp>
      <p:sp>
        <p:nvSpPr>
          <p:cNvPr id="3" name="Text Placeholder 2"/>
          <p:cNvSpPr>
            <a:spLocks noGrp="1"/>
          </p:cNvSpPr>
          <p:nvPr>
            <p:ph type="body" idx="1"/>
          </p:nvPr>
        </p:nvSpPr>
        <p:spPr>
          <a:xfrm>
            <a:off x="2205038" y="11020425"/>
            <a:ext cx="13538200"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2205038" y="16422688"/>
            <a:ext cx="13538200" cy="2415381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de-DE"/>
          </a:p>
        </p:txBody>
      </p:sp>
      <p:sp>
        <p:nvSpPr>
          <p:cNvPr id="5" name="Text Placeholder 4"/>
          <p:cNvSpPr>
            <a:spLocks noGrp="1"/>
          </p:cNvSpPr>
          <p:nvPr>
            <p:ph type="body" sz="quarter" idx="3"/>
          </p:nvPr>
        </p:nvSpPr>
        <p:spPr>
          <a:xfrm>
            <a:off x="16202025" y="11020425"/>
            <a:ext cx="13606463"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16202025" y="16422688"/>
            <a:ext cx="13606463" cy="2415381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de-DE"/>
          </a:p>
        </p:txBody>
      </p:sp>
      <p:sp>
        <p:nvSpPr>
          <p:cNvPr id="7" name="日期占位符 6"/>
          <p:cNvSpPr>
            <a:spLocks noGrp="1"/>
          </p:cNvSpPr>
          <p:nvPr>
            <p:ph type="dt" sz="half" idx="10"/>
          </p:nvPr>
        </p:nvSpPr>
        <p:spPr/>
        <p:txBody>
          <a:bodyPr/>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页脚占位符 7"/>
          <p:cNvSpPr>
            <a:spLocks noGrp="1"/>
          </p:cNvSpPr>
          <p:nvPr>
            <p:ph type="ftr" sz="quarter" idx="11"/>
          </p:nvPr>
        </p:nvSpPr>
        <p:spPr/>
        <p:txBody>
          <a:bodyPr/>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灯片编号占位符 8"/>
          <p:cNvSpPr>
            <a:spLocks noGrp="1"/>
          </p:cNvSpPr>
          <p:nvPr>
            <p:ph type="sldNum" sz="quarter" idx="12"/>
          </p:nvPr>
        </p:nvSpPr>
        <p:spPr/>
        <p:txBody>
          <a:bodyPr/>
          <a:p>
            <a:pPr lvl="0" defTabSz="4352925">
              <a:buNone/>
            </a:pPr>
            <a:fld id="{9A0DB2DC-4C9A-4742-B13C-FB6460FD3503}" type="slidenum">
              <a:rPr lang="en-AU" altLang="de-DE" dirty="0">
                <a:latin typeface="Times New Roman" panose="02020603050405020304" pitchFamily="18" charset="0"/>
              </a:rPr>
            </a:fld>
            <a:endParaRPr lang="en-AU" altLang="de-DE"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日期占位符 2"/>
          <p:cNvSpPr>
            <a:spLocks noGrp="1"/>
          </p:cNvSpPr>
          <p:nvPr>
            <p:ph type="dt" sz="half" idx="10"/>
          </p:nvPr>
        </p:nvSpPr>
        <p:spPr/>
        <p:txBody>
          <a:bodyPr/>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页脚占位符 3"/>
          <p:cNvSpPr>
            <a:spLocks noGrp="1"/>
          </p:cNvSpPr>
          <p:nvPr>
            <p:ph type="ftr" sz="quarter" idx="11"/>
          </p:nvPr>
        </p:nvSpPr>
        <p:spPr/>
        <p:txBody>
          <a:bodyPr/>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灯片编号占位符 4"/>
          <p:cNvSpPr>
            <a:spLocks noGrp="1"/>
          </p:cNvSpPr>
          <p:nvPr>
            <p:ph type="sldNum" sz="quarter" idx="12"/>
          </p:nvPr>
        </p:nvSpPr>
        <p:spPr/>
        <p:txBody>
          <a:bodyPr/>
          <a:p>
            <a:pPr lvl="0" defTabSz="4352925">
              <a:buNone/>
            </a:pPr>
            <a:fld id="{9A0DB2DC-4C9A-4742-B13C-FB6460FD3503}" type="slidenum">
              <a:rPr lang="en-AU" altLang="de-DE" dirty="0">
                <a:latin typeface="Times New Roman" panose="02020603050405020304" pitchFamily="18" charset="0"/>
              </a:rPr>
            </a:fld>
            <a:endParaRPr lang="en-AU" altLang="de-DE"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页脚占位符 2"/>
          <p:cNvSpPr>
            <a:spLocks noGrp="1"/>
          </p:cNvSpPr>
          <p:nvPr>
            <p:ph type="ftr" sz="quarter" idx="11"/>
          </p:nvPr>
        </p:nvSpPr>
        <p:spPr/>
        <p:txBody>
          <a:bodyPr/>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灯片编号占位符 3"/>
          <p:cNvSpPr>
            <a:spLocks noGrp="1"/>
          </p:cNvSpPr>
          <p:nvPr>
            <p:ph type="sldNum" sz="quarter" idx="12"/>
          </p:nvPr>
        </p:nvSpPr>
        <p:spPr/>
        <p:txBody>
          <a:bodyPr/>
          <a:p>
            <a:pPr lvl="0" defTabSz="4352925">
              <a:buNone/>
            </a:pPr>
            <a:fld id="{9A0DB2DC-4C9A-4742-B13C-FB6460FD3503}" type="slidenum">
              <a:rPr lang="en-AU" altLang="de-DE" dirty="0">
                <a:latin typeface="Times New Roman" panose="02020603050405020304" pitchFamily="18" charset="0"/>
              </a:rPr>
            </a:fld>
            <a:endParaRPr lang="en-AU" altLang="de-DE"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13606463" y="6473825"/>
            <a:ext cx="16202025" cy="31948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de-DE"/>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日期占位符 4"/>
          <p:cNvSpPr>
            <a:spLocks noGrp="1"/>
          </p:cNvSpPr>
          <p:nvPr>
            <p:ph type="dt" sz="half" idx="10"/>
          </p:nvPr>
        </p:nvSpPr>
        <p:spPr/>
        <p:txBody>
          <a:bodyPr/>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p>
            <a:pPr lvl="0" defTabSz="4352925">
              <a:buNone/>
            </a:pPr>
            <a:fld id="{9A0DB2DC-4C9A-4742-B13C-FB6460FD3503}" type="slidenum">
              <a:rPr lang="en-AU" altLang="de-DE" dirty="0">
                <a:latin typeface="Times New Roman" panose="02020603050405020304" pitchFamily="18" charset="0"/>
              </a:rPr>
            </a:fld>
            <a:endParaRPr lang="en-AU" altLang="de-DE"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13606463" y="6473825"/>
            <a:ext cx="16202025" cy="31948438"/>
          </a:xfrm>
        </p:spPr>
        <p:txBody>
          <a:bodyPr vert="horz" wrap="square" lIns="435326" tIns="217663" rIns="435326" bIns="217663"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352925" rtl="0" eaLnBrk="0" fontAlgn="base" latinLnBrk="0" hangingPunct="0">
              <a:lnSpc>
                <a:spcPct val="100000"/>
              </a:lnSpc>
              <a:spcBef>
                <a:spcPct val="20000"/>
              </a:spcBef>
              <a:spcAft>
                <a:spcPct val="0"/>
              </a:spcAft>
              <a:buClrTx/>
              <a:buSzTx/>
              <a:buFontTx/>
              <a:buNone/>
              <a:defRPr/>
            </a:pPr>
            <a:endParaRPr kumimoji="0" lang="de-DE"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日期占位符 4"/>
          <p:cNvSpPr>
            <a:spLocks noGrp="1"/>
          </p:cNvSpPr>
          <p:nvPr>
            <p:ph type="dt" sz="half" idx="10"/>
          </p:nvPr>
        </p:nvSpPr>
        <p:spPr/>
        <p:txBody>
          <a:bodyPr/>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p>
            <a:pPr lvl="0" defTabSz="4352925">
              <a:buNone/>
            </a:pPr>
            <a:fld id="{9A0DB2DC-4C9A-4742-B13C-FB6460FD3503}" type="slidenum">
              <a:rPr lang="en-AU" altLang="de-DE" dirty="0">
                <a:latin typeface="Times New Roman" panose="02020603050405020304" pitchFamily="18" charset="0"/>
              </a:rPr>
            </a:fld>
            <a:endParaRPr lang="en-AU" altLang="de-DE"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2398713" y="3994150"/>
            <a:ext cx="27206575" cy="7496175"/>
          </a:xfrm>
          <a:prstGeom prst="rect">
            <a:avLst/>
          </a:prstGeom>
          <a:noFill/>
          <a:ln w="9525">
            <a:noFill/>
          </a:ln>
        </p:spPr>
        <p:txBody>
          <a:bodyPr lIns="435326" tIns="217663" rIns="435326" bIns="217663" anchor="ctr"/>
          <a:p>
            <a:pPr lvl="0"/>
            <a:r>
              <a:rPr lang="en-AU" altLang="de-DE" dirty="0"/>
              <a:t>Click to edit Master title style</a:t>
            </a:r>
            <a:endParaRPr lang="en-AU" altLang="de-DE" dirty="0"/>
          </a:p>
        </p:txBody>
      </p:sp>
      <p:sp>
        <p:nvSpPr>
          <p:cNvPr id="1027" name="Rectangle 3"/>
          <p:cNvSpPr>
            <a:spLocks noGrp="1"/>
          </p:cNvSpPr>
          <p:nvPr>
            <p:ph type="body" idx="1"/>
          </p:nvPr>
        </p:nvSpPr>
        <p:spPr>
          <a:xfrm>
            <a:off x="2398713" y="12987338"/>
            <a:ext cx="27206575" cy="26974800"/>
          </a:xfrm>
          <a:prstGeom prst="rect">
            <a:avLst/>
          </a:prstGeom>
          <a:noFill/>
          <a:ln w="9525">
            <a:noFill/>
          </a:ln>
        </p:spPr>
        <p:txBody>
          <a:bodyPr lIns="435326" tIns="217663" rIns="435326" bIns="217663"/>
          <a:p>
            <a:pPr lvl="0"/>
            <a:r>
              <a:rPr lang="en-AU" altLang="de-DE" dirty="0"/>
              <a:t>Click to edit Master text styles</a:t>
            </a:r>
            <a:endParaRPr lang="en-AU" altLang="de-DE" dirty="0"/>
          </a:p>
          <a:p>
            <a:pPr lvl="1"/>
            <a:r>
              <a:rPr lang="en-AU" altLang="de-DE" dirty="0"/>
              <a:t>Second level</a:t>
            </a:r>
            <a:endParaRPr lang="en-AU" altLang="de-DE" dirty="0"/>
          </a:p>
          <a:p>
            <a:pPr lvl="2"/>
            <a:r>
              <a:rPr lang="en-AU" altLang="de-DE" dirty="0"/>
              <a:t>Third level</a:t>
            </a:r>
            <a:endParaRPr lang="en-AU" altLang="de-DE" dirty="0"/>
          </a:p>
          <a:p>
            <a:pPr lvl="3"/>
            <a:r>
              <a:rPr lang="en-AU" altLang="de-DE" dirty="0"/>
              <a:t>Fourth level</a:t>
            </a:r>
            <a:endParaRPr lang="en-AU" altLang="de-DE" dirty="0"/>
          </a:p>
          <a:p>
            <a:pPr lvl="4"/>
            <a:r>
              <a:rPr lang="en-AU" altLang="de-DE" dirty="0"/>
              <a:t>Fifth level</a:t>
            </a:r>
            <a:endParaRPr lang="en-AU" altLang="de-DE" dirty="0"/>
          </a:p>
        </p:txBody>
      </p:sp>
      <p:sp>
        <p:nvSpPr>
          <p:cNvPr id="1028" name="Rectangle 4"/>
          <p:cNvSpPr>
            <a:spLocks noGrp="1" noChangeArrowheads="1"/>
          </p:cNvSpPr>
          <p:nvPr>
            <p:ph type="dt" sz="half" idx="2"/>
          </p:nvPr>
        </p:nvSpPr>
        <p:spPr bwMode="auto">
          <a:xfrm>
            <a:off x="2398713" y="40963850"/>
            <a:ext cx="6670675" cy="2994025"/>
          </a:xfrm>
          <a:prstGeom prst="rect">
            <a:avLst/>
          </a:prstGeom>
          <a:noFill/>
          <a:ln>
            <a:noFill/>
          </a:ln>
          <a:effectLst/>
        </p:spPr>
        <p:txBody>
          <a:bodyPr vert="horz" wrap="square" lIns="435326" tIns="217663" rIns="435326" bIns="217663" numCol="1" anchor="t" anchorCtr="0" compatLnSpc="1"/>
          <a:lstStyle>
            <a:lvl1pPr algn="l" defTabSz="4352925">
              <a:defRPr sz="6600"/>
            </a:lvl1pPr>
          </a:lstStyle>
          <a:p>
            <a:pPr marL="0" marR="0" lvl="0" indent="0" algn="l"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10934700" y="40963850"/>
            <a:ext cx="10134600" cy="2994025"/>
          </a:xfrm>
          <a:prstGeom prst="rect">
            <a:avLst/>
          </a:prstGeom>
          <a:noFill/>
          <a:ln>
            <a:noFill/>
          </a:ln>
          <a:effectLst/>
        </p:spPr>
        <p:txBody>
          <a:bodyPr vert="horz" wrap="square" lIns="435326" tIns="217663" rIns="435326" bIns="217663" numCol="1" anchor="t" anchorCtr="0" compatLnSpc="1"/>
          <a:lstStyle>
            <a:lvl1pPr algn="ctr" defTabSz="4352925">
              <a:defRPr sz="6600"/>
            </a:lvl1pPr>
          </a:lstStyle>
          <a:p>
            <a:pPr marL="0" marR="0" lvl="0" indent="0" algn="ctr" defTabSz="4352925" rtl="0" eaLnBrk="0" fontAlgn="base" latinLnBrk="0" hangingPunct="0">
              <a:lnSpc>
                <a:spcPct val="100000"/>
              </a:lnSpc>
              <a:spcBef>
                <a:spcPct val="0"/>
              </a:spcBef>
              <a:spcAft>
                <a:spcPct val="0"/>
              </a:spcAft>
              <a:buClrTx/>
              <a:buSzTx/>
              <a:buFontTx/>
              <a:buNone/>
              <a:defRPr/>
            </a:pPr>
            <a:endParaRPr kumimoji="0" lang="en-AU" altLang="de-DE" sz="66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22934613" y="40963850"/>
            <a:ext cx="6670675" cy="2994025"/>
          </a:xfrm>
          <a:prstGeom prst="rect">
            <a:avLst/>
          </a:prstGeom>
          <a:noFill/>
          <a:ln>
            <a:noFill/>
          </a:ln>
          <a:effectLst/>
        </p:spPr>
        <p:txBody>
          <a:bodyPr vert="horz" wrap="square" lIns="435326" tIns="217663" rIns="435326" bIns="217663" numCol="1" anchor="t" anchorCtr="0" compatLnSpc="1"/>
          <a:lstStyle>
            <a:lvl1pPr algn="r">
              <a:defRPr sz="6600"/>
            </a:lvl1pPr>
          </a:lstStyle>
          <a:p>
            <a:pPr lvl="0" defTabSz="4352925">
              <a:buNone/>
            </a:pPr>
            <a:fld id="{9A0DB2DC-4C9A-4742-B13C-FB6460FD3503}" type="slidenum">
              <a:rPr lang="en-AU" altLang="de-DE" dirty="0">
                <a:latin typeface="Times New Roman" panose="02020603050405020304" pitchFamily="18" charset="0"/>
              </a:rPr>
            </a:fld>
            <a:endParaRPr lang="en-AU" altLang="de-DE"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352925" rtl="0" eaLnBrk="0" fontAlgn="base" hangingPunct="0">
        <a:spcBef>
          <a:spcPct val="0"/>
        </a:spcBef>
        <a:spcAft>
          <a:spcPct val="0"/>
        </a:spcAft>
        <a:defRPr sz="21000" kern="1200">
          <a:solidFill>
            <a:schemeClr val="tx2"/>
          </a:solidFill>
          <a:latin typeface="+mj-lt"/>
          <a:ea typeface="+mj-ea"/>
          <a:cs typeface="+mj-cs"/>
        </a:defRPr>
      </a:lvl1pPr>
      <a:lvl2pPr algn="ctr" defTabSz="4352925" rtl="0" eaLnBrk="0" fontAlgn="base" hangingPunct="0">
        <a:spcBef>
          <a:spcPct val="0"/>
        </a:spcBef>
        <a:spcAft>
          <a:spcPct val="0"/>
        </a:spcAft>
        <a:defRPr sz="21000">
          <a:solidFill>
            <a:schemeClr val="tx2"/>
          </a:solidFill>
          <a:latin typeface="Times New Roman" panose="02020603050405020304" pitchFamily="18" charset="0"/>
        </a:defRPr>
      </a:lvl2pPr>
      <a:lvl3pPr algn="ctr" defTabSz="4352925" rtl="0" eaLnBrk="0" fontAlgn="base" hangingPunct="0">
        <a:spcBef>
          <a:spcPct val="0"/>
        </a:spcBef>
        <a:spcAft>
          <a:spcPct val="0"/>
        </a:spcAft>
        <a:defRPr sz="21000">
          <a:solidFill>
            <a:schemeClr val="tx2"/>
          </a:solidFill>
          <a:latin typeface="Times New Roman" panose="02020603050405020304" pitchFamily="18" charset="0"/>
        </a:defRPr>
      </a:lvl3pPr>
      <a:lvl4pPr algn="ctr" defTabSz="4352925" rtl="0" eaLnBrk="0" fontAlgn="base" hangingPunct="0">
        <a:spcBef>
          <a:spcPct val="0"/>
        </a:spcBef>
        <a:spcAft>
          <a:spcPct val="0"/>
        </a:spcAft>
        <a:defRPr sz="21000">
          <a:solidFill>
            <a:schemeClr val="tx2"/>
          </a:solidFill>
          <a:latin typeface="Times New Roman" panose="02020603050405020304" pitchFamily="18" charset="0"/>
        </a:defRPr>
      </a:lvl4pPr>
      <a:lvl5pPr algn="ctr" defTabSz="4352925" rtl="0" eaLnBrk="0" fontAlgn="base" hangingPunct="0">
        <a:spcBef>
          <a:spcPct val="0"/>
        </a:spcBef>
        <a:spcAft>
          <a:spcPct val="0"/>
        </a:spcAft>
        <a:defRPr sz="21000">
          <a:solidFill>
            <a:schemeClr val="tx2"/>
          </a:solidFill>
          <a:latin typeface="Times New Roman" panose="02020603050405020304" pitchFamily="18" charset="0"/>
        </a:defRPr>
      </a:lvl5pPr>
      <a:lvl6pPr marL="457200" algn="ctr" defTabSz="4352925" rtl="0" eaLnBrk="0" fontAlgn="base" hangingPunct="0">
        <a:spcBef>
          <a:spcPct val="0"/>
        </a:spcBef>
        <a:spcAft>
          <a:spcPct val="0"/>
        </a:spcAft>
        <a:defRPr sz="21000">
          <a:solidFill>
            <a:schemeClr val="tx2"/>
          </a:solidFill>
          <a:latin typeface="Times New Roman" panose="02020603050405020304" pitchFamily="18" charset="0"/>
        </a:defRPr>
      </a:lvl6pPr>
      <a:lvl7pPr marL="914400" algn="ctr" defTabSz="4352925" rtl="0" eaLnBrk="0" fontAlgn="base" hangingPunct="0">
        <a:spcBef>
          <a:spcPct val="0"/>
        </a:spcBef>
        <a:spcAft>
          <a:spcPct val="0"/>
        </a:spcAft>
        <a:defRPr sz="21000">
          <a:solidFill>
            <a:schemeClr val="tx2"/>
          </a:solidFill>
          <a:latin typeface="Times New Roman" panose="02020603050405020304" pitchFamily="18" charset="0"/>
        </a:defRPr>
      </a:lvl7pPr>
      <a:lvl8pPr marL="1371600" algn="ctr" defTabSz="4352925" rtl="0" eaLnBrk="0" fontAlgn="base" hangingPunct="0">
        <a:spcBef>
          <a:spcPct val="0"/>
        </a:spcBef>
        <a:spcAft>
          <a:spcPct val="0"/>
        </a:spcAft>
        <a:defRPr sz="21000">
          <a:solidFill>
            <a:schemeClr val="tx2"/>
          </a:solidFill>
          <a:latin typeface="Times New Roman" panose="02020603050405020304" pitchFamily="18" charset="0"/>
        </a:defRPr>
      </a:lvl8pPr>
      <a:lvl9pPr marL="1828800" algn="ctr" defTabSz="4352925" rtl="0" eaLnBrk="0" fontAlgn="base" hangingPunct="0">
        <a:spcBef>
          <a:spcPct val="0"/>
        </a:spcBef>
        <a:spcAft>
          <a:spcPct val="0"/>
        </a:spcAft>
        <a:defRPr sz="21000">
          <a:solidFill>
            <a:schemeClr val="tx2"/>
          </a:solidFill>
          <a:latin typeface="Times New Roman" panose="02020603050405020304" pitchFamily="18" charset="0"/>
        </a:defRPr>
      </a:lvl9pPr>
    </p:titleStyle>
    <p:body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5"/>
          <p:cNvSpPr/>
          <p:nvPr/>
        </p:nvSpPr>
        <p:spPr>
          <a:xfrm>
            <a:off x="457200" y="4680000"/>
            <a:ext cx="9872663" cy="39600001"/>
          </a:xfrm>
          <a:prstGeom prst="rect">
            <a:avLst/>
          </a:prstGeom>
          <a:solidFill>
            <a:srgbClr val="FFFF00">
              <a:alpha val="50195"/>
            </a:srgbClr>
          </a:solidFill>
          <a:ln w="127000">
            <a:noFill/>
          </a:ln>
        </p:spPr>
        <p:txBody>
          <a:bodyPr wrap="none"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endParaRPr lang="en-US" altLang="de-DE" sz="2500" dirty="0"/>
          </a:p>
        </p:txBody>
      </p:sp>
      <p:sp>
        <p:nvSpPr>
          <p:cNvPr id="2051" name="Rectangle 6"/>
          <p:cNvSpPr/>
          <p:nvPr/>
        </p:nvSpPr>
        <p:spPr>
          <a:xfrm>
            <a:off x="10875645" y="4680000"/>
            <a:ext cx="9864000" cy="39600001"/>
          </a:xfrm>
          <a:prstGeom prst="rect">
            <a:avLst/>
          </a:prstGeom>
          <a:solidFill>
            <a:srgbClr val="FFFF00">
              <a:alpha val="50195"/>
            </a:srgbClr>
          </a:solidFill>
          <a:ln w="9525">
            <a:noFill/>
          </a:ln>
        </p:spPr>
        <p:txBody>
          <a:bodyPr wrap="none"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endParaRPr lang="en-US" altLang="de-DE" sz="2500" dirty="0"/>
          </a:p>
        </p:txBody>
      </p:sp>
      <p:sp>
        <p:nvSpPr>
          <p:cNvPr id="2052" name="Rectangle 7"/>
          <p:cNvSpPr/>
          <p:nvPr/>
        </p:nvSpPr>
        <p:spPr>
          <a:xfrm>
            <a:off x="21259800" y="4680000"/>
            <a:ext cx="9874250" cy="39600001"/>
          </a:xfrm>
          <a:prstGeom prst="rect">
            <a:avLst/>
          </a:prstGeom>
          <a:solidFill>
            <a:srgbClr val="FFFF00">
              <a:alpha val="50195"/>
            </a:srgbClr>
          </a:solidFill>
          <a:ln w="9525">
            <a:noFill/>
          </a:ln>
        </p:spPr>
        <p:txBody>
          <a:bodyPr wrap="none"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endParaRPr lang="en-US" altLang="de-DE" sz="2500" dirty="0"/>
          </a:p>
        </p:txBody>
      </p:sp>
      <p:sp>
        <p:nvSpPr>
          <p:cNvPr id="2053" name="Rectangle 10"/>
          <p:cNvSpPr/>
          <p:nvPr/>
        </p:nvSpPr>
        <p:spPr>
          <a:xfrm>
            <a:off x="793750" y="-244475"/>
            <a:ext cx="32004000" cy="6043613"/>
          </a:xfrm>
          <a:prstGeom prst="rect">
            <a:avLst/>
          </a:prstGeom>
          <a:noFill/>
          <a:ln w="9525">
            <a:noFill/>
          </a:ln>
        </p:spPr>
        <p:txBody>
          <a:bodyPr wrap="none"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457200" lvl="0" indent="-457200" algn="ctr" defTabSz="952500">
              <a:spcBef>
                <a:spcPct val="0"/>
              </a:spcBef>
              <a:buNone/>
            </a:pPr>
            <a:r>
              <a:rPr lang="en-GB" altLang="de-DE" sz="4800" b="1" dirty="0"/>
              <a:t>A Review of Photovoltaic/Thermal (PV/T) Technology: Recent Progress and Future Application</a:t>
            </a:r>
            <a:endParaRPr lang="en-GB" altLang="de-DE" sz="4800" b="1" dirty="0"/>
          </a:p>
          <a:p>
            <a:pPr marL="457200" lvl="0" indent="-457200" algn="ctr" defTabSz="952500">
              <a:spcBef>
                <a:spcPct val="0"/>
              </a:spcBef>
              <a:buNone/>
            </a:pPr>
            <a:r>
              <a:rPr lang="es-CL" altLang="de-DE" sz="3000" b="1" dirty="0"/>
              <a:t>   </a:t>
            </a:r>
            <a:endParaRPr lang="es-CL" altLang="de-DE" sz="3000" b="1" dirty="0"/>
          </a:p>
          <a:p>
            <a:pPr marL="0" lvl="0" indent="0" algn="ctr" defTabSz="952500">
              <a:spcBef>
                <a:spcPct val="0"/>
              </a:spcBef>
              <a:buNone/>
            </a:pPr>
            <a:r>
              <a:rPr lang="es-ES" altLang="de-DE" sz="3300" b="1" dirty="0"/>
              <a:t>Z. Jiang </a:t>
            </a:r>
            <a:endParaRPr lang="es-ES" altLang="de-DE" sz="3300" b="1" dirty="0"/>
          </a:p>
          <a:p>
            <a:pPr marL="457200" lvl="0" indent="-457200" algn="ctr" defTabSz="952500">
              <a:spcBef>
                <a:spcPct val="0"/>
              </a:spcBef>
              <a:buNone/>
            </a:pPr>
            <a:r>
              <a:rPr lang="en-AU" altLang="de-DE" sz="2900" i="1" dirty="0"/>
              <a:t>Department of Energy and Mechanical Engineering, SUEP, Shanghai, China</a:t>
            </a:r>
            <a:endParaRPr lang="en-AU" altLang="de-DE" sz="2900" i="1" dirty="0"/>
          </a:p>
          <a:p>
            <a:pPr marL="457200" lvl="0" indent="-457200" algn="ctr" defTabSz="952500">
              <a:spcBef>
                <a:spcPct val="0"/>
              </a:spcBef>
              <a:buNone/>
            </a:pPr>
            <a:r>
              <a:rPr lang="en-US" altLang="de-DE" sz="3300" b="1" dirty="0">
                <a:cs typeface="Times New Roman" panose="02020603050405020304" pitchFamily="18" charset="0"/>
              </a:rPr>
              <a:t>Z. Fu</a:t>
            </a:r>
            <a:endParaRPr lang="en-US" altLang="de-DE" sz="3300" b="1" dirty="0">
              <a:cs typeface="Times New Roman" panose="02020603050405020304" pitchFamily="18" charset="0"/>
            </a:endParaRPr>
          </a:p>
          <a:p>
            <a:pPr marL="457200" lvl="0" indent="-457200" algn="ctr" defTabSz="952500">
              <a:spcBef>
                <a:spcPct val="0"/>
              </a:spcBef>
              <a:buNone/>
            </a:pPr>
            <a:r>
              <a:rPr lang="es-ES" altLang="de-DE" sz="2900" i="1" dirty="0"/>
              <a:t>Department of Energy and Mechanical Engineering, SUEP, Shanghai, China</a:t>
            </a:r>
            <a:endParaRPr lang="es-ES" altLang="de-DE" sz="2900" i="1" dirty="0"/>
          </a:p>
          <a:p>
            <a:pPr marL="1409700" lvl="2" indent="-457200" algn="ctr" defTabSz="952500">
              <a:spcBef>
                <a:spcPct val="0"/>
              </a:spcBef>
              <a:buNone/>
            </a:pPr>
            <a:endParaRPr lang="es-ES" altLang="de-DE" sz="2900" i="1" dirty="0"/>
          </a:p>
          <a:p>
            <a:pPr marL="1409700" lvl="2" indent="-457200" algn="ctr" defTabSz="952500">
              <a:spcBef>
                <a:spcPct val="0"/>
              </a:spcBef>
              <a:buNone/>
            </a:pPr>
            <a:endParaRPr lang="en-US" altLang="de-DE" sz="900" i="1" dirty="0"/>
          </a:p>
        </p:txBody>
      </p:sp>
      <p:sp>
        <p:nvSpPr>
          <p:cNvPr id="2054" name="Rectangle 14"/>
          <p:cNvSpPr/>
          <p:nvPr/>
        </p:nvSpPr>
        <p:spPr>
          <a:xfrm>
            <a:off x="457200" y="4680000"/>
            <a:ext cx="9872663" cy="1581150"/>
          </a:xfrm>
          <a:prstGeom prst="rect">
            <a:avLst/>
          </a:prstGeom>
          <a:solidFill>
            <a:srgbClr val="FF0000"/>
          </a:solidFill>
          <a:ln w="127000">
            <a:noFill/>
          </a:ln>
        </p:spPr>
        <p:txBody>
          <a:bodyPr wrap="none"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AU" altLang="de-DE" sz="5900" b="1" dirty="0"/>
              <a:t>Introduction</a:t>
            </a:r>
            <a:endParaRPr lang="en-AU" altLang="de-DE" sz="5900" dirty="0"/>
          </a:p>
        </p:txBody>
      </p:sp>
      <p:sp>
        <p:nvSpPr>
          <p:cNvPr id="2055" name="Rectangle 16"/>
          <p:cNvSpPr/>
          <p:nvPr/>
        </p:nvSpPr>
        <p:spPr>
          <a:xfrm>
            <a:off x="21259800" y="24660000"/>
            <a:ext cx="9871075" cy="1581150"/>
          </a:xfrm>
          <a:prstGeom prst="rect">
            <a:avLst/>
          </a:prstGeom>
          <a:solidFill>
            <a:srgbClr val="FF0000"/>
          </a:solidFill>
          <a:ln w="127000">
            <a:noFill/>
          </a:ln>
        </p:spPr>
        <p:txBody>
          <a:bodyPr wrap="none"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AU" altLang="de-DE" sz="5900" b="1" dirty="0"/>
              <a:t>Conclusions</a:t>
            </a:r>
            <a:endParaRPr lang="en-AU" altLang="de-DE" sz="5900" b="1" dirty="0"/>
          </a:p>
        </p:txBody>
      </p:sp>
      <p:sp>
        <p:nvSpPr>
          <p:cNvPr id="2056" name="Text Box 25"/>
          <p:cNvSpPr txBox="1"/>
          <p:nvPr/>
        </p:nvSpPr>
        <p:spPr>
          <a:xfrm>
            <a:off x="10800080" y="4680585"/>
            <a:ext cx="9864090" cy="8820000"/>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spcBef>
                <a:spcPct val="0"/>
              </a:spcBef>
              <a:buNone/>
            </a:pPr>
            <a:r>
              <a:rPr lang="en-GB" altLang="de-DE" sz="3300" dirty="0">
                <a:sym typeface="+mn-ea"/>
              </a:rPr>
              <a:t>tube, </a:t>
            </a:r>
            <a:r>
              <a:rPr lang="en-GB" altLang="de-DE" sz="3300" dirty="0">
                <a:sym typeface="+mn-ea"/>
              </a:rPr>
              <a:t>and microchannel heat exchangers</a:t>
            </a:r>
            <a:r>
              <a:rPr lang="en-US" altLang="en-GB" sz="3300" dirty="0">
                <a:sym typeface="+mn-ea"/>
              </a:rPr>
              <a:t>,</a:t>
            </a:r>
            <a:r>
              <a:rPr lang="en-GB" altLang="de-DE" sz="3300" dirty="0">
                <a:sym typeface="+mn-ea"/>
              </a:rPr>
              <a:t> </a:t>
            </a:r>
            <a:r>
              <a:rPr lang="en-US" altLang="en-GB" sz="3300" dirty="0">
                <a:sym typeface="+mn-ea"/>
              </a:rPr>
              <a:t>t</a:t>
            </a:r>
            <a:r>
              <a:rPr lang="en-GB" altLang="de-DE" sz="3300" dirty="0">
                <a:sym typeface="+mn-ea"/>
              </a:rPr>
              <a:t>he fluid flow paths are illustrated </a:t>
            </a:r>
            <a:r>
              <a:rPr lang="en-US" altLang="en-GB" sz="3300" dirty="0">
                <a:sym typeface="+mn-ea"/>
              </a:rPr>
              <a:t>in</a:t>
            </a:r>
            <a:r>
              <a:rPr lang="en-GB" altLang="de-DE" sz="3300" dirty="0">
                <a:sym typeface="+mn-ea"/>
              </a:rPr>
              <a:t> Fig.</a:t>
            </a:r>
            <a:r>
              <a:rPr lang="en-US" altLang="en-GB" sz="3300" dirty="0">
                <a:sym typeface="+mn-ea"/>
              </a:rPr>
              <a:t>2</a:t>
            </a:r>
            <a:r>
              <a:rPr lang="en-GB" altLang="de-DE" sz="3300" dirty="0">
                <a:sym typeface="+mn-ea"/>
              </a:rPr>
              <a:t>. </a:t>
            </a:r>
            <a:r>
              <a:rPr lang="en-US" altLang="en-GB" sz="3300" dirty="0">
                <a:sym typeface="+mn-ea"/>
              </a:rPr>
              <a:t>D</a:t>
            </a:r>
            <a:r>
              <a:rPr lang="en-GB" altLang="de-DE" sz="3300" dirty="0">
                <a:sym typeface="+mn-ea"/>
              </a:rPr>
              <a:t>ual-circulation PV/T collectors combine air- and water-cooled technologies, making them suitable for regions with significant temperature variations.</a:t>
            </a:r>
            <a:endParaRPr lang="en-GB" altLang="de-DE" sz="3300" dirty="0">
              <a:sym typeface="+mn-ea"/>
            </a:endParaRPr>
          </a:p>
          <a:p>
            <a:pPr marL="273050" lvl="0" indent="0" algn="just" defTabSz="952500">
              <a:spcBef>
                <a:spcPct val="0"/>
              </a:spcBef>
              <a:buNone/>
            </a:pPr>
            <a:r>
              <a:rPr lang="en-GB" altLang="de-DE" sz="3300" dirty="0">
                <a:sym typeface="+mn-ea"/>
              </a:rPr>
              <a:t>   </a:t>
            </a:r>
            <a:r>
              <a:rPr lang="en-US" altLang="de-DE" sz="3300" dirty="0"/>
              <a:t>The choice of heat transfer medium in a PV/T system also profoundly influences system performance. Common mediums include air, water, refrigerants, and nanofluids. Compared to air, water-cooled PV/T systems exhibit superior electrical generation efficiency. Refrigerants are primarily utilized in PV/T-heat pump systems to enhance energy efficiency through phase change processes such as evaporation and condensation. Nanofluids enhance the thermal conductivity of the working fluid by incorporating nanoparticles, making them a focal point in recent PV/T research.</a:t>
            </a:r>
            <a:endParaRPr lang="en-US" altLang="de-DE" sz="3300" dirty="0"/>
          </a:p>
        </p:txBody>
      </p:sp>
      <p:sp>
        <p:nvSpPr>
          <p:cNvPr id="2057" name="Text Box 69"/>
          <p:cNvSpPr txBox="1"/>
          <p:nvPr/>
        </p:nvSpPr>
        <p:spPr>
          <a:xfrm>
            <a:off x="457200" y="29160000"/>
            <a:ext cx="9872663" cy="2300400"/>
          </a:xfrm>
          <a:prstGeom prst="rect">
            <a:avLst/>
          </a:prstGeom>
          <a:solidFill>
            <a:srgbClr val="FF0000"/>
          </a:solid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US" altLang="de-DE" sz="5900" b="1" dirty="0">
                <a:cs typeface="Times New Roman" panose="02020603050405020304" pitchFamily="18" charset="0"/>
              </a:rPr>
              <a:t>Research progress of PV/T technology</a:t>
            </a:r>
            <a:endParaRPr lang="en-US" altLang="de-DE" sz="5900" b="1" dirty="0">
              <a:cs typeface="Times New Roman" panose="02020603050405020304" pitchFamily="18" charset="0"/>
            </a:endParaRPr>
          </a:p>
        </p:txBody>
      </p:sp>
      <p:sp>
        <p:nvSpPr>
          <p:cNvPr id="2058" name="Text Box 70"/>
          <p:cNvSpPr txBox="1"/>
          <p:nvPr/>
        </p:nvSpPr>
        <p:spPr>
          <a:xfrm>
            <a:off x="360363" y="29838650"/>
            <a:ext cx="9871075" cy="534988"/>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just" defTabSz="952500">
              <a:spcBef>
                <a:spcPct val="50000"/>
              </a:spcBef>
            </a:pPr>
            <a:endParaRPr lang="en-US" altLang="de-DE" sz="3300" dirty="0"/>
          </a:p>
        </p:txBody>
      </p:sp>
      <p:sp>
        <p:nvSpPr>
          <p:cNvPr id="2063" name="Text Box 135"/>
          <p:cNvSpPr txBox="1"/>
          <p:nvPr/>
        </p:nvSpPr>
        <p:spPr>
          <a:xfrm>
            <a:off x="21553488" y="4816475"/>
            <a:ext cx="9874250" cy="5016500"/>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171450" lvl="1" indent="511175" algn="just" defTabSz="952500">
              <a:spcBef>
                <a:spcPts val="450"/>
              </a:spcBef>
              <a:spcAft>
                <a:spcPts val="450"/>
              </a:spcAft>
              <a:buNone/>
            </a:pPr>
            <a:endParaRPr lang="en-US" altLang="de-DE" sz="3300" dirty="0"/>
          </a:p>
        </p:txBody>
      </p:sp>
      <p:sp>
        <p:nvSpPr>
          <p:cNvPr id="2064" name="Rectangle 141"/>
          <p:cNvSpPr/>
          <p:nvPr/>
        </p:nvSpPr>
        <p:spPr>
          <a:xfrm>
            <a:off x="16002000" y="21944013"/>
            <a:ext cx="32004000" cy="0"/>
          </a:xfrm>
          <a:prstGeom prst="rect">
            <a:avLst/>
          </a:prstGeom>
          <a:noFill/>
          <a:ln w="9525">
            <a:noFill/>
          </a:ln>
        </p:spPr>
        <p:txBody>
          <a:bodyPr>
            <a:spAutoFit/>
          </a:bodyPr>
          <a:p>
            <a:pPr algn="ctr"/>
            <a:endParaRPr lang="de-DE" altLang="de-DE" dirty="0">
              <a:latin typeface="Times New Roman" panose="02020603050405020304" pitchFamily="18" charset="0"/>
            </a:endParaRPr>
          </a:p>
        </p:txBody>
      </p:sp>
      <p:sp>
        <p:nvSpPr>
          <p:cNvPr id="2066" name="Rectangle 154"/>
          <p:cNvSpPr/>
          <p:nvPr/>
        </p:nvSpPr>
        <p:spPr>
          <a:xfrm>
            <a:off x="21259800" y="30599999"/>
            <a:ext cx="9871075" cy="1579563"/>
          </a:xfrm>
          <a:prstGeom prst="rect">
            <a:avLst/>
          </a:prstGeom>
          <a:solidFill>
            <a:srgbClr val="FF0000"/>
          </a:solidFill>
          <a:ln w="127000">
            <a:noFill/>
          </a:ln>
        </p:spPr>
        <p:txBody>
          <a:bodyPr wrap="none"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US" altLang="de-DE" sz="5900" b="1" dirty="0">
                <a:cs typeface="Times New Roman" panose="02020603050405020304" pitchFamily="18" charset="0"/>
              </a:rPr>
              <a:t>References</a:t>
            </a:r>
            <a:r>
              <a:rPr lang="es-ES" altLang="de-DE" sz="5900" b="1" dirty="0"/>
              <a:t> </a:t>
            </a:r>
            <a:endParaRPr lang="en-AU" altLang="de-DE" sz="5900" b="1" dirty="0"/>
          </a:p>
        </p:txBody>
      </p:sp>
      <p:sp>
        <p:nvSpPr>
          <p:cNvPr id="2068" name="Text Box 156"/>
          <p:cNvSpPr txBox="1"/>
          <p:nvPr/>
        </p:nvSpPr>
        <p:spPr>
          <a:xfrm>
            <a:off x="21240000" y="26241375"/>
            <a:ext cx="9864090" cy="4358640"/>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171450" lvl="1" indent="511175" algn="just" defTabSz="952500">
              <a:spcBef>
                <a:spcPct val="0"/>
              </a:spcBef>
              <a:buNone/>
            </a:pPr>
            <a:r>
              <a:rPr lang="en-GB" altLang="de-DE" sz="3300" dirty="0"/>
              <a:t>PV/T technology has made remarkable progress in both research and practical applications, demonstrating substantial potential for future development. Continued innovation and optimization in photovoltaic materials, fluid channel structures, nanoparticles, and phase change materials can further overcome technical and economic barriers, thereby enhancing the role of PV/T systems in the global energy transition.</a:t>
            </a:r>
            <a:endParaRPr lang="pt-BR" altLang="de-DE" sz="3300" dirty="0"/>
          </a:p>
        </p:txBody>
      </p:sp>
      <p:sp>
        <p:nvSpPr>
          <p:cNvPr id="2069" name="Text Box 159"/>
          <p:cNvSpPr txBox="1"/>
          <p:nvPr/>
        </p:nvSpPr>
        <p:spPr>
          <a:xfrm>
            <a:off x="396000" y="6261735"/>
            <a:ext cx="9864090" cy="17280000"/>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buNone/>
            </a:pPr>
            <a:endParaRPr lang="en-US" altLang="de-DE" sz="3300" dirty="0">
              <a:cs typeface="Times New Roman" panose="02020603050405020304" pitchFamily="18" charset="0"/>
            </a:endParaRPr>
          </a:p>
          <a:p>
            <a:pPr marL="273050" lvl="0" indent="0" algn="just" defTabSz="952500">
              <a:spcBef>
                <a:spcPct val="0"/>
              </a:spcBef>
              <a:buNone/>
            </a:pPr>
            <a:r>
              <a:rPr lang="en-GB" altLang="de-DE" sz="3300" dirty="0">
                <a:sym typeface="+mn-ea"/>
              </a:rPr>
              <a:t>   </a:t>
            </a:r>
            <a:r>
              <a:rPr lang="en-GB" altLang="de-DE" sz="3300" dirty="0"/>
              <a:t>In comparison to traditional fossil energy sources, solar energy offers significant advantages, including cleanliness, renewability, and wide availability. As global energy demand continues to rise and fossil fuel consumption intensifies, the development of efficient solar energy utilization technologies is increasingly regarded as a key solution to the energy crisis. Solar energy utilization primarily comprises photovoltaic (PV) and photothermal (PT) conversions, which are highly complementary, thereby establishing photovoltaic/thermal (PV/T) integration as a major focus of current research.</a:t>
            </a:r>
            <a:endParaRPr lang="en-GB" altLang="de-DE" sz="3300" dirty="0"/>
          </a:p>
          <a:p>
            <a:pPr marL="273050" lvl="0" indent="0" algn="just" defTabSz="952500">
              <a:spcBef>
                <a:spcPct val="0"/>
              </a:spcBef>
              <a:buNone/>
            </a:pPr>
            <a:r>
              <a:rPr lang="en-GB" altLang="de-DE" sz="3300" dirty="0"/>
              <a:t>   PV/T technology combines photovoltaic power generation with solar thermal utilization, thereby enhancing the comprehensive efficiency of solar energy use. The core component of the system is the PV/T collector, which typically consists of glass cover, encapsulation layer (EVA), solar cell, tedlar, heat-absorbing plate, and fluid channels, as shown in Fig.1. The PV/T collector not only directly converts solar radiation into electricity but also efficiently removes the excess heat through the cooling medium circulating in the flow channels behind the photovoltaic module. This heat can be reused for space heating, domestic hot water, or industrial applications [1]. This dual utilization not only reduces the operating temperature of the PV cells but also simultaneously recovers waste heat, thereby significantly enhancing the overall efficiency of solar energy utilization. Based on the use of concentrating technology, PV/T collectors can be classified into flat-plate and concentrating types [</a:t>
            </a:r>
            <a:r>
              <a:rPr lang="en-US" altLang="en-GB" sz="3300" dirty="0"/>
              <a:t>2</a:t>
            </a:r>
            <a:r>
              <a:rPr lang="en-GB" altLang="de-DE" sz="3300" dirty="0"/>
              <a:t>], while according to the type of cooling medium, they are categorized as air-cooled, water-cooled, or refrigerant-cooled systems.</a:t>
            </a:r>
            <a:endParaRPr lang="en-GB" altLang="de-DE" sz="3300" dirty="0"/>
          </a:p>
          <a:p>
            <a:pPr marL="273050" lvl="0" indent="0" algn="just" defTabSz="952500">
              <a:spcBef>
                <a:spcPct val="0"/>
              </a:spcBef>
              <a:buNone/>
            </a:pPr>
            <a:r>
              <a:rPr lang="en-GB" altLang="de-DE" sz="3300" dirty="0"/>
              <a:t>   </a:t>
            </a:r>
            <a:endParaRPr lang="en-US" altLang="de-DE" sz="3300" dirty="0">
              <a:ea typeface="Times New Roman" panose="02020603050405020304" pitchFamily="18" charset="0"/>
            </a:endParaRPr>
          </a:p>
        </p:txBody>
      </p:sp>
      <p:sp>
        <p:nvSpPr>
          <p:cNvPr id="2071" name="Text Box 170"/>
          <p:cNvSpPr txBox="1"/>
          <p:nvPr/>
        </p:nvSpPr>
        <p:spPr>
          <a:xfrm>
            <a:off x="21167725" y="32179895"/>
            <a:ext cx="9864090" cy="12059920"/>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spcBef>
                <a:spcPct val="0"/>
              </a:spcBef>
              <a:buNone/>
            </a:pPr>
            <a:r>
              <a:rPr lang="en-US" altLang="de-DE" sz="2000" dirty="0">
                <a:cs typeface="Times New Roman" panose="02020603050405020304" pitchFamily="18" charset="0"/>
              </a:rPr>
              <a:t>   </a:t>
            </a:r>
            <a:r>
              <a:rPr lang="en-US" altLang="de-DE" sz="2100" dirty="0"/>
              <a:t>[1] D. Dong, H. Qin, C. Liu, X. Jin. Research progress in solar photovoltaic/thermal (PV/T) technology. Chemical Industry and Engineering Progress 32(5), 1020-1024 (2013).</a:t>
            </a:r>
            <a:endParaRPr lang="en-US" altLang="de-DE" sz="2100" dirty="0"/>
          </a:p>
          <a:p>
            <a:pPr marL="273050" lvl="0" indent="0" algn="just" defTabSz="952500">
              <a:spcBef>
                <a:spcPct val="0"/>
              </a:spcBef>
              <a:buNone/>
            </a:pPr>
            <a:r>
              <a:rPr lang="en-US" altLang="de-DE" sz="2100" dirty="0"/>
              <a:t>   [2] Y. Xiao, W. Niu, G. Wei, L. Cui, X. Du. Review on Research Status and Developing Tendency of Solar Photovoltaic/Thermal Technology. Power Generation Technology 43(3), 392-404 (2022).</a:t>
            </a:r>
            <a:endParaRPr lang="en-US" altLang="de-DE" sz="2100" dirty="0"/>
          </a:p>
          <a:p>
            <a:pPr marL="273050" lvl="0" indent="0" algn="just" defTabSz="952500">
              <a:spcBef>
                <a:spcPct val="0"/>
              </a:spcBef>
              <a:buNone/>
            </a:pPr>
            <a:r>
              <a:rPr lang="en-US" altLang="de-DE" sz="2100" dirty="0"/>
              <a:t>   [3] W. He, T. T. Chow, J. Ji, J. Lu, G. Pei, Lok-shun Chan. Hybrid photovoltaic and thermal solar-collector designed for natural circulation of water. Applied Energy 83, 199-210 (2006).</a:t>
            </a:r>
            <a:endParaRPr lang="en-US" altLang="de-DE" sz="2100" dirty="0"/>
          </a:p>
          <a:p>
            <a:pPr marL="273050" lvl="0" indent="0" algn="just" defTabSz="952500">
              <a:spcBef>
                <a:spcPct val="0"/>
              </a:spcBef>
              <a:buNone/>
            </a:pPr>
            <a:r>
              <a:rPr lang="en-US" altLang="de-DE" sz="2100" dirty="0"/>
              <a:t>   [4] Y. Li, T. Zhang, H. Zhang, P. Cui, Z. Fu, Z. Gao, Q. Geng, Z. Liu, Q. Zhu, H. Li, M. Li. Efficient and Comprehensive Photovoltaic/Photothermal Utilization Technologies for Solar Energy. Power Generation Technology 43(3), 373-391 (2022).</a:t>
            </a:r>
            <a:endParaRPr lang="en-US" altLang="de-DE" sz="2100" dirty="0"/>
          </a:p>
          <a:p>
            <a:pPr marL="273050" lvl="0" indent="0" algn="just" defTabSz="952500">
              <a:spcBef>
                <a:spcPct val="0"/>
              </a:spcBef>
              <a:buNone/>
            </a:pPr>
            <a:r>
              <a:rPr lang="en-US" altLang="de-DE" sz="2100" dirty="0"/>
              <a:t>   [5] Z. Lu, Z. Kang, M. Li. Optimization analysis of air-cooled PV/T collector channel structure. Renewable Energy Resources 38(12), 1597-1603 (2020).</a:t>
            </a:r>
            <a:endParaRPr lang="en-US" altLang="de-DE" sz="2100" dirty="0"/>
          </a:p>
          <a:p>
            <a:pPr marL="273050" lvl="0" indent="0" algn="just" defTabSz="952500">
              <a:spcBef>
                <a:spcPct val="0"/>
              </a:spcBef>
              <a:buNone/>
            </a:pPr>
            <a:r>
              <a:rPr lang="en-US" altLang="de-DE" sz="2100" dirty="0"/>
              <a:t>   [6] </a:t>
            </a:r>
            <a:r>
              <a:rPr altLang="de-DE" sz="2100" dirty="0"/>
              <a:t>A. Fudholi, K. Sopian, M. H. Yazdi, M. H. Ruslan, A. Ibrahim, H. A. Kazem. Performance analysis of photovoltaic thermal (PVT) water collectors. Energy Conversion and Management 78, 641-651 (2014).</a:t>
            </a:r>
            <a:endParaRPr altLang="de-DE" sz="2100" dirty="0"/>
          </a:p>
          <a:p>
            <a:pPr marL="273050" lvl="0" indent="0" algn="just" defTabSz="952500">
              <a:spcBef>
                <a:spcPct val="0"/>
              </a:spcBef>
              <a:buNone/>
            </a:pPr>
            <a:r>
              <a:rPr lang="en-US" altLang="de-DE" sz="2100" dirty="0">
                <a:cs typeface="Times New Roman" panose="02020603050405020304" pitchFamily="18" charset="0"/>
                <a:sym typeface="+mn-ea"/>
              </a:rPr>
              <a:t>   </a:t>
            </a:r>
            <a:r>
              <a:rPr lang="en-US" altLang="de-DE" sz="2100" dirty="0">
                <a:sym typeface="+mn-ea"/>
              </a:rPr>
              <a:t>[7] Z. Fu, X. Liang, Y. Li, L. Li, Q. Zhu. Performance improvement of a PVT system using a multilayer structural heat exchanger with PCMs. Renewable Energy 169, 308-317 (2021).</a:t>
            </a:r>
            <a:endParaRPr lang="en-US" altLang="de-DE" sz="2100" dirty="0">
              <a:sym typeface="+mn-ea"/>
            </a:endParaRPr>
          </a:p>
          <a:p>
            <a:pPr marL="273050" lvl="0" indent="0" algn="just" defTabSz="952500">
              <a:spcBef>
                <a:spcPct val="0"/>
              </a:spcBef>
              <a:buNone/>
            </a:pPr>
            <a:r>
              <a:rPr lang="en-US" altLang="de-DE" sz="2100" dirty="0">
                <a:sym typeface="+mn-ea"/>
              </a:rPr>
              <a:t>   [8] A. Miglioli, N. Aste, C. D. Pero, F. Leonforte. Photovoltaic-thermal solar-assisted heat pump systems for building applications: Integration and design methods. Energy and Built Environment 4(1), 39-56 (2023).</a:t>
            </a:r>
            <a:endParaRPr lang="en-US" altLang="de-DE" sz="2100" dirty="0">
              <a:sym typeface="+mn-ea"/>
            </a:endParaRPr>
          </a:p>
          <a:p>
            <a:pPr marL="273050" lvl="0" indent="0" algn="just" defTabSz="952500">
              <a:spcBef>
                <a:spcPct val="0"/>
              </a:spcBef>
              <a:buNone/>
            </a:pPr>
            <a:r>
              <a:rPr lang="en-US" altLang="de-DE" sz="2100" dirty="0">
                <a:sym typeface="+mn-ea"/>
              </a:rPr>
              <a:t>   [9] A. Sohani, C. Cornaro, M. H. Shahverdian, M. Pierro, D. Moser, S. Nižetić, N.r Karimi, L. K. B. Li, M. H. Doranehgard. Building integrated photovoltaic/thermal technologies in Middle Eastern and North African countries: Current trends and future perspectives. Renewable and Sustainable Energy Reviews 182, 113370 (2023).</a:t>
            </a:r>
            <a:endParaRPr lang="en-US" altLang="de-DE" sz="2100" dirty="0">
              <a:sym typeface="+mn-ea"/>
            </a:endParaRPr>
          </a:p>
          <a:p>
            <a:pPr marL="273050" lvl="0" indent="0" algn="just" defTabSz="952500">
              <a:spcBef>
                <a:spcPct val="0"/>
              </a:spcBef>
              <a:buNone/>
            </a:pPr>
            <a:r>
              <a:rPr lang="en-US" altLang="de-DE" sz="2100" dirty="0">
                <a:sym typeface="+mn-ea"/>
              </a:rPr>
              <a:t>   [10] P. Wang, Q. Li, S. Wang, B. Hui. A multi-generation system with integrated solar energy, combining energy storage, cooling, heat, and hydrogen production functionalities: Mathematical model and thermo-economic analysis[J]. Renewable Energy, 2024,230:120812.</a:t>
            </a:r>
            <a:endParaRPr lang="en-US" altLang="de-DE" sz="2100" dirty="0">
              <a:sym typeface="+mn-ea"/>
            </a:endParaRPr>
          </a:p>
          <a:p>
            <a:pPr marL="273050" lvl="0" indent="0" algn="just" defTabSz="952500">
              <a:spcBef>
                <a:spcPct val="0"/>
              </a:spcBef>
              <a:buNone/>
            </a:pPr>
            <a:r>
              <a:rPr lang="en-US" altLang="de-DE" sz="2100" dirty="0">
                <a:sym typeface="+mn-ea"/>
              </a:rPr>
              <a:t>   [11] M. U. Sajid, Y. Bicer. Comparative life cycle cost analysis of various solar energy-based integrated systems for self-sufficient greenhouses[J]. Sustainable Production and Consumption, 2021,27:141-156.</a:t>
            </a:r>
            <a:endParaRPr lang="en-US" altLang="de-DE" sz="2100" dirty="0">
              <a:sym typeface="+mn-ea"/>
            </a:endParaRPr>
          </a:p>
          <a:p>
            <a:pPr marL="273050" lvl="0" indent="0" algn="just" defTabSz="952500">
              <a:spcBef>
                <a:spcPct val="0"/>
              </a:spcBef>
              <a:buNone/>
            </a:pPr>
            <a:r>
              <a:rPr lang="en-US" altLang="de-DE" sz="2100" dirty="0">
                <a:sym typeface="+mn-ea"/>
              </a:rPr>
              <a:t>   [12] Z. Shi, C. Weng, J. Cai, T. Zhang. Study on dynamic performance of PV/T based on proton exchange membrane water electrolysis system[J]. Acta Energiae Solaris Sinica, 2023,44(8):164-170.</a:t>
            </a:r>
            <a:endParaRPr lang="en-US" altLang="de-DE" sz="2200" dirty="0">
              <a:ea typeface="Times New Roman" panose="02020603050405020304" pitchFamily="18" charset="0"/>
            </a:endParaRPr>
          </a:p>
        </p:txBody>
      </p:sp>
      <p:sp>
        <p:nvSpPr>
          <p:cNvPr id="2072" name="Text Box 173"/>
          <p:cNvSpPr txBox="1"/>
          <p:nvPr/>
        </p:nvSpPr>
        <p:spPr>
          <a:xfrm>
            <a:off x="396000" y="31460440"/>
            <a:ext cx="9864090" cy="12780000"/>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just" defTabSz="952500">
              <a:spcBef>
                <a:spcPct val="0"/>
              </a:spcBef>
              <a:buNone/>
            </a:pPr>
            <a:r>
              <a:rPr lang="en-AU" altLang="de-DE" sz="3300" dirty="0">
                <a:cs typeface="Times New Roman" panose="02020603050405020304" pitchFamily="18" charset="0"/>
              </a:rPr>
              <a:t>  </a:t>
            </a:r>
            <a:r>
              <a:rPr lang="en-AU" altLang="de-DE" sz="3300" b="1" dirty="0">
                <a:cs typeface="Times New Roman" panose="02020603050405020304" pitchFamily="18" charset="0"/>
              </a:rPr>
              <a:t> </a:t>
            </a:r>
            <a:r>
              <a:rPr lang="en-US" altLang="en-AU" sz="3300" b="1" dirty="0">
                <a:cs typeface="Times New Roman" panose="02020603050405020304" pitchFamily="18" charset="0"/>
              </a:rPr>
              <a:t>1.</a:t>
            </a:r>
            <a:r>
              <a:rPr lang="en-GB" altLang="de-DE" sz="3300" b="1" dirty="0">
                <a:sym typeface="+mn-ea"/>
              </a:rPr>
              <a:t>Electrical studies of PV/T systems</a:t>
            </a:r>
            <a:endParaRPr lang="en-GB" altLang="de-DE" sz="3300" dirty="0">
              <a:sym typeface="+mn-ea"/>
            </a:endParaRPr>
          </a:p>
          <a:p>
            <a:pPr marL="341630" lvl="2" indent="0" algn="just" defTabSz="952500">
              <a:spcBef>
                <a:spcPct val="0"/>
              </a:spcBef>
              <a:buNone/>
            </a:pPr>
            <a:r>
              <a:rPr lang="en-AU" altLang="de-DE" sz="3300" dirty="0">
                <a:cs typeface="Times New Roman" panose="02020603050405020304" pitchFamily="18" charset="0"/>
                <a:sym typeface="+mn-ea"/>
              </a:rPr>
              <a:t>  </a:t>
            </a:r>
            <a:r>
              <a:rPr lang="en-AU" altLang="de-DE" sz="3300" b="1" dirty="0">
                <a:cs typeface="Times New Roman" panose="02020603050405020304" pitchFamily="18" charset="0"/>
                <a:sym typeface="+mn-ea"/>
              </a:rPr>
              <a:t> </a:t>
            </a:r>
            <a:r>
              <a:rPr lang="en-GB" altLang="de-DE" sz="3300" dirty="0"/>
              <a:t>Crystalline silicon-based PV/T systems mainly use monocrystalline and polycrystalline silicon solar cells, which currently dominate the photovoltaic market. Monocrystalline silicon cells offer high conversion efficiency and stability, accounting for over 70% of the market share [</a:t>
            </a:r>
            <a:r>
              <a:rPr lang="en-US" altLang="en-GB" sz="3300" dirty="0"/>
              <a:t>4</a:t>
            </a:r>
            <a:r>
              <a:rPr lang="en-GB" altLang="de-DE" sz="3300" dirty="0"/>
              <a:t>]. In contrast, polycrystalline silicon cells are more cost-effective and easier to manufacture but have lower conversion efficiency. Thin-film PV/T systems, which mainly use amorphous silicon and compound thin-film solar cells, offer excellent low-light performance and flexibility, making them well-suited for applications such as building-integrated PV/T (BIPV/T) systems. Typical compound thin-film cells include cadmium telluride (CdTe), copper indium gallium selenide (CIGS), and gallium arsenide (GaAs) devices.</a:t>
            </a:r>
            <a:endParaRPr lang="en-GB" altLang="de-DE" sz="3300" dirty="0"/>
          </a:p>
          <a:p>
            <a:pPr marL="341630" lvl="2" indent="0" algn="just" defTabSz="952500">
              <a:spcBef>
                <a:spcPct val="0"/>
              </a:spcBef>
              <a:buNone/>
            </a:pPr>
            <a:r>
              <a:rPr lang="en-GB" altLang="de-DE" sz="3300" dirty="0">
                <a:sym typeface="+mn-ea"/>
              </a:rPr>
              <a:t>   </a:t>
            </a:r>
            <a:r>
              <a:rPr lang="en-US" altLang="en-AU" sz="3300" b="1" dirty="0">
                <a:sym typeface="+mn-ea"/>
              </a:rPr>
              <a:t>2.</a:t>
            </a:r>
            <a:r>
              <a:rPr lang="en-AU" altLang="de-DE" sz="3300" b="1" dirty="0">
                <a:sym typeface="+mn-ea"/>
              </a:rPr>
              <a:t>Thermal studies of PV/T systems</a:t>
            </a:r>
            <a:endParaRPr lang="en-AU" altLang="de-DE" sz="3300" b="1" dirty="0"/>
          </a:p>
          <a:p>
            <a:pPr marL="341630" lvl="2" indent="0" algn="just" defTabSz="952500">
              <a:spcBef>
                <a:spcPct val="0"/>
              </a:spcBef>
              <a:buNone/>
            </a:pPr>
            <a:r>
              <a:rPr lang="en-GB" altLang="de-DE" sz="3300" dirty="0">
                <a:sym typeface="+mn-ea"/>
              </a:rPr>
              <a:t>   </a:t>
            </a:r>
            <a:r>
              <a:rPr lang="en-AU" altLang="de-DE" sz="3300" dirty="0">
                <a:sym typeface="+mn-ea"/>
              </a:rPr>
              <a:t>Optimizing the fluid channel structure of PV/T collectors significantly enhances heat transfer efficiency. </a:t>
            </a:r>
            <a:r>
              <a:rPr lang="en-US" altLang="en-AU" sz="3300" dirty="0">
                <a:sym typeface="+mn-ea"/>
              </a:rPr>
              <a:t>A</a:t>
            </a:r>
            <a:r>
              <a:rPr lang="en-AU" altLang="de-DE" sz="3300" dirty="0">
                <a:sym typeface="+mn-ea"/>
              </a:rPr>
              <a:t>ir-cooled PV/T collectors can achieve a thermal efficiency improvement of up to 73.1% by refining channel geometry [</a:t>
            </a:r>
            <a:r>
              <a:rPr lang="en-US" altLang="en-AU" sz="3300" dirty="0">
                <a:sym typeface="+mn-ea"/>
              </a:rPr>
              <a:t>5</a:t>
            </a:r>
            <a:r>
              <a:rPr lang="en-AU" altLang="de-DE" sz="3300" dirty="0">
                <a:sym typeface="+mn-ea"/>
              </a:rPr>
              <a:t>]. </a:t>
            </a:r>
            <a:r>
              <a:rPr lang="en-GB" altLang="de-DE" sz="3300" dirty="0">
                <a:sym typeface="+mn-ea"/>
              </a:rPr>
              <a:t>The water-cooled PV/T collector is the most widely adopted configuration, </a:t>
            </a:r>
            <a:r>
              <a:rPr lang="en-GB" altLang="de-DE" sz="3300" dirty="0">
                <a:sym typeface="+mn-ea"/>
              </a:rPr>
              <a:t>featuring typical designs such as flat plate, serpentine </a:t>
            </a:r>
            <a:endParaRPr lang="en-AU" altLang="de-DE" sz="3300" dirty="0"/>
          </a:p>
        </p:txBody>
      </p:sp>
      <p:pic>
        <p:nvPicPr>
          <p:cNvPr id="5" name="图片 4"/>
          <p:cNvPicPr>
            <a:picLocks noChangeAspect="1"/>
          </p:cNvPicPr>
          <p:nvPr/>
        </p:nvPicPr>
        <p:blipFill>
          <a:blip r:embed="rId1"/>
          <a:stretch>
            <a:fillRect/>
          </a:stretch>
        </p:blipFill>
        <p:spPr>
          <a:xfrm>
            <a:off x="1080000" y="2160000"/>
            <a:ext cx="8640000" cy="2060308"/>
          </a:xfrm>
          <a:prstGeom prst="rect">
            <a:avLst/>
          </a:prstGeom>
        </p:spPr>
      </p:pic>
      <p:grpSp>
        <p:nvGrpSpPr>
          <p:cNvPr id="7" name="组合 6"/>
          <p:cNvGrpSpPr/>
          <p:nvPr/>
        </p:nvGrpSpPr>
        <p:grpSpPr>
          <a:xfrm>
            <a:off x="467995" y="23721425"/>
            <a:ext cx="9719945" cy="5194421"/>
            <a:chOff x="720" y="39118"/>
            <a:chExt cx="15307" cy="8123"/>
          </a:xfrm>
        </p:grpSpPr>
        <p:sp>
          <p:nvSpPr>
            <p:cNvPr id="2062" name="Text Box 121"/>
            <p:cNvSpPr txBox="1"/>
            <p:nvPr/>
          </p:nvSpPr>
          <p:spPr>
            <a:xfrm>
              <a:off x="720" y="45540"/>
              <a:ext cx="15307" cy="1701"/>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just" defTabSz="952500">
                <a:spcBef>
                  <a:spcPct val="0"/>
                </a:spcBef>
                <a:buNone/>
              </a:pPr>
              <a:r>
                <a:rPr lang="en-US" altLang="de-DE" sz="3300" b="1" dirty="0"/>
                <a:t>Fig. 1.</a:t>
              </a:r>
              <a:r>
                <a:rPr lang="en-US" altLang="de-DE" sz="3300" dirty="0"/>
                <a:t> </a:t>
              </a:r>
              <a:r>
                <a:rPr lang="en-US" altLang="de-DE" sz="3300" dirty="0">
                  <a:cs typeface="Times New Roman" panose="02020603050405020304" pitchFamily="18" charset="0"/>
                </a:rPr>
                <a:t>Schematic diagram of PV/T collector composition [3].</a:t>
              </a:r>
              <a:endParaRPr lang="en-US" altLang="de-DE" sz="3300" dirty="0">
                <a:cs typeface="Times New Roman" panose="02020603050405020304" pitchFamily="18" charset="0"/>
              </a:endParaRPr>
            </a:p>
          </p:txBody>
        </p:sp>
        <p:pic>
          <p:nvPicPr>
            <p:cNvPr id="2" name="图片 23"/>
            <p:cNvPicPr>
              <a:picLocks noChangeAspect="1"/>
            </p:cNvPicPr>
            <p:nvPr/>
          </p:nvPicPr>
          <p:blipFill>
            <a:blip r:embed="rId2"/>
            <a:stretch>
              <a:fillRect/>
            </a:stretch>
          </p:blipFill>
          <p:spPr>
            <a:xfrm>
              <a:off x="1134" y="39118"/>
              <a:ext cx="14740" cy="6462"/>
            </a:xfrm>
            <a:prstGeom prst="rect">
              <a:avLst/>
            </a:prstGeom>
            <a:noFill/>
            <a:ln w="9525">
              <a:noFill/>
            </a:ln>
          </p:spPr>
        </p:pic>
      </p:grpSp>
      <p:grpSp>
        <p:nvGrpSpPr>
          <p:cNvPr id="9" name="组合 8"/>
          <p:cNvGrpSpPr/>
          <p:nvPr/>
        </p:nvGrpSpPr>
        <p:grpSpPr>
          <a:xfrm>
            <a:off x="21312000" y="10080000"/>
            <a:ext cx="9720068" cy="5579927"/>
            <a:chOff x="33600" y="30857"/>
            <a:chExt cx="15307" cy="8787"/>
          </a:xfrm>
        </p:grpSpPr>
        <p:sp>
          <p:nvSpPr>
            <p:cNvPr id="2061" name="Text Box 115"/>
            <p:cNvSpPr txBox="1"/>
            <p:nvPr/>
          </p:nvSpPr>
          <p:spPr>
            <a:xfrm>
              <a:off x="33600" y="37943"/>
              <a:ext cx="15307" cy="1701"/>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just" defTabSz="952500">
                <a:spcBef>
                  <a:spcPct val="0"/>
                </a:spcBef>
                <a:buNone/>
              </a:pPr>
              <a:r>
                <a:rPr lang="en-US" altLang="de-DE" sz="3300" b="1" dirty="0"/>
                <a:t>Fig. 4.</a:t>
              </a:r>
              <a:r>
                <a:rPr lang="en-US" altLang="de-DE" sz="3300" dirty="0"/>
                <a:t> </a:t>
              </a:r>
              <a:r>
                <a:rPr lang="en-GB" altLang="de-DE" sz="3300" dirty="0"/>
                <a:t>Schematic diagram of BIPV/T [</a:t>
              </a:r>
              <a:r>
                <a:rPr lang="en-US" altLang="en-GB" sz="3300" dirty="0"/>
                <a:t>9</a:t>
              </a:r>
              <a:r>
                <a:rPr lang="en-GB" altLang="de-DE" sz="3300" dirty="0"/>
                <a:t>]</a:t>
              </a:r>
              <a:r>
                <a:rPr lang="en-US" altLang="en-GB" sz="3300" dirty="0"/>
                <a:t>.</a:t>
              </a:r>
              <a:endParaRPr lang="en-US" altLang="en-GB" sz="3300" dirty="0"/>
            </a:p>
          </p:txBody>
        </p:sp>
        <p:pic>
          <p:nvPicPr>
            <p:cNvPr id="3" name="图片 26" descr="IMG_256"/>
            <p:cNvPicPr>
              <a:picLocks noChangeAspect="1"/>
            </p:cNvPicPr>
            <p:nvPr/>
          </p:nvPicPr>
          <p:blipFill>
            <a:blip r:embed="rId3"/>
            <a:stretch>
              <a:fillRect/>
            </a:stretch>
          </p:blipFill>
          <p:spPr>
            <a:xfrm>
              <a:off x="33902" y="30857"/>
              <a:ext cx="14740" cy="7402"/>
            </a:xfrm>
            <a:prstGeom prst="rect">
              <a:avLst/>
            </a:prstGeom>
            <a:noFill/>
            <a:ln w="9525">
              <a:noFill/>
            </a:ln>
          </p:spPr>
        </p:pic>
      </p:grpSp>
      <p:grpSp>
        <p:nvGrpSpPr>
          <p:cNvPr id="12" name="组合 11"/>
          <p:cNvGrpSpPr/>
          <p:nvPr/>
        </p:nvGrpSpPr>
        <p:grpSpPr>
          <a:xfrm>
            <a:off x="10871835" y="33660001"/>
            <a:ext cx="9719945" cy="5580034"/>
            <a:chOff x="17166" y="49380"/>
            <a:chExt cx="15307" cy="8787"/>
          </a:xfrm>
        </p:grpSpPr>
        <p:sp>
          <p:nvSpPr>
            <p:cNvPr id="2076" name="Text Box 181"/>
            <p:cNvSpPr txBox="1"/>
            <p:nvPr/>
          </p:nvSpPr>
          <p:spPr>
            <a:xfrm>
              <a:off x="17166" y="56466"/>
              <a:ext cx="15307" cy="1701"/>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just" defTabSz="952500">
                <a:spcBef>
                  <a:spcPct val="0"/>
                </a:spcBef>
                <a:buNone/>
              </a:pPr>
              <a:r>
                <a:rPr lang="en-US" altLang="de-DE" sz="3300" b="1" dirty="0"/>
                <a:t>Fig. 3.</a:t>
              </a:r>
              <a:r>
                <a:rPr lang="en-US" altLang="de-DE" sz="3300" dirty="0"/>
                <a:t> </a:t>
              </a:r>
              <a:r>
                <a:rPr lang="en-GB" altLang="de-DE" sz="3300" dirty="0"/>
                <a:t>Structure of the PV/T-heat pump system [8]</a:t>
              </a:r>
              <a:r>
                <a:rPr lang="en-US" altLang="en-GB" sz="3300" dirty="0"/>
                <a:t>.</a:t>
              </a:r>
              <a:endParaRPr lang="en-US" altLang="en-GB" sz="3300" dirty="0"/>
            </a:p>
          </p:txBody>
        </p:sp>
        <p:pic>
          <p:nvPicPr>
            <p:cNvPr id="6" name="图片 18" descr="IMG_256"/>
            <p:cNvPicPr>
              <a:picLocks noChangeAspect="1"/>
            </p:cNvPicPr>
            <p:nvPr/>
          </p:nvPicPr>
          <p:blipFill>
            <a:blip r:embed="rId4"/>
            <a:stretch>
              <a:fillRect/>
            </a:stretch>
          </p:blipFill>
          <p:spPr>
            <a:xfrm>
              <a:off x="17575" y="49380"/>
              <a:ext cx="14740" cy="7450"/>
            </a:xfrm>
            <a:prstGeom prst="rect">
              <a:avLst/>
            </a:prstGeom>
            <a:noFill/>
            <a:ln w="9525">
              <a:noFill/>
            </a:ln>
          </p:spPr>
        </p:pic>
      </p:grpSp>
      <p:sp>
        <p:nvSpPr>
          <p:cNvPr id="10" name="Text Box 25"/>
          <p:cNvSpPr txBox="1"/>
          <p:nvPr/>
        </p:nvSpPr>
        <p:spPr>
          <a:xfrm>
            <a:off x="10800000" y="23040000"/>
            <a:ext cx="9864090" cy="10440000"/>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spcBef>
                <a:spcPct val="0"/>
              </a:spcBef>
              <a:buNone/>
            </a:pPr>
            <a:r>
              <a:rPr lang="en-GB" altLang="de-DE" sz="3300" dirty="0">
                <a:sym typeface="+mn-ea"/>
              </a:rPr>
              <a:t>   </a:t>
            </a:r>
            <a:r>
              <a:rPr lang="en-US" altLang="de-DE" sz="3300" b="1" dirty="0"/>
              <a:t>3. Studies of PV/T coupled systems</a:t>
            </a:r>
            <a:endParaRPr lang="en-US" altLang="de-DE" sz="3300" b="1" dirty="0"/>
          </a:p>
          <a:p>
            <a:pPr marL="273050" lvl="0" indent="0" algn="just" defTabSz="952500">
              <a:spcBef>
                <a:spcPct val="0"/>
              </a:spcBef>
              <a:buNone/>
            </a:pPr>
            <a:r>
              <a:rPr lang="en-GB" altLang="de-DE" sz="3300" dirty="0">
                <a:sym typeface="+mn-ea"/>
              </a:rPr>
              <a:t>   </a:t>
            </a:r>
            <a:r>
              <a:rPr lang="en-US" altLang="de-DE" sz="3300" dirty="0"/>
              <a:t>In addition to research on the PV/T system itself, it can be coupled with other technologies to improve the performance of the system. The PV/T-heat pump system integrates a PV/T collector with a heat pump to efficiently recover waste heat from PV modules and elevate it to a usable temperature, while simultaneously generating electricity to power the heat pump, thereby enhancing overall energy utilization. As shown in Fig.3, this system can achieve a comprehensive efficiency of 60%-80%, and is widely applied in heating, cooling, domestic hot water, and other energy demand scenarios. PV/T-PCM systems incorporate a PCM layer attached to the rear of the PV module [7], which stores excess heat during the daytime and releases it at night or under low solar irradiation to maintain stable thermal output. This integration significantly improves power generation, thermal efficiency, and system reliability, making it well-suited for distributed energy systems and building heating applications.</a:t>
            </a:r>
            <a:endParaRPr lang="en-US" altLang="de-DE" sz="3300" dirty="0"/>
          </a:p>
        </p:txBody>
      </p:sp>
      <p:grpSp>
        <p:nvGrpSpPr>
          <p:cNvPr id="11" name="组合 10"/>
          <p:cNvGrpSpPr/>
          <p:nvPr/>
        </p:nvGrpSpPr>
        <p:grpSpPr>
          <a:xfrm>
            <a:off x="10872220" y="13680001"/>
            <a:ext cx="9720068" cy="9250808"/>
            <a:chOff x="17108" y="33789"/>
            <a:chExt cx="15307" cy="14568"/>
          </a:xfrm>
        </p:grpSpPr>
        <p:sp>
          <p:nvSpPr>
            <p:cNvPr id="13" name="Text Box 194"/>
            <p:cNvSpPr txBox="1"/>
            <p:nvPr/>
          </p:nvSpPr>
          <p:spPr>
            <a:xfrm>
              <a:off x="17108" y="46656"/>
              <a:ext cx="15307" cy="1701"/>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just" defTabSz="952500">
                <a:spcBef>
                  <a:spcPct val="0"/>
                </a:spcBef>
                <a:buNone/>
              </a:pPr>
              <a:r>
                <a:rPr lang="en-US" altLang="de-DE" sz="3300" b="1" dirty="0"/>
                <a:t>Fig. 2.</a:t>
              </a:r>
              <a:r>
                <a:rPr lang="en-US" altLang="de-DE" sz="3300" dirty="0"/>
                <a:t> </a:t>
              </a:r>
              <a:r>
                <a:rPr lang="en-US" altLang="de-DE" sz="3300" dirty="0">
                  <a:cs typeface="Times New Roman" panose="02020603050405020304" pitchFamily="18" charset="0"/>
                </a:rPr>
                <a:t>Common water-cooled PV/T collector runner designs [6].</a:t>
              </a:r>
              <a:endParaRPr lang="en-US" altLang="de-DE" sz="3300" dirty="0">
                <a:cs typeface="Times New Roman" panose="02020603050405020304" pitchFamily="18" charset="0"/>
              </a:endParaRPr>
            </a:p>
          </p:txBody>
        </p:sp>
        <p:pic>
          <p:nvPicPr>
            <p:cNvPr id="14" name="图片 22" descr="图片1"/>
            <p:cNvPicPr>
              <a:picLocks noChangeAspect="1"/>
            </p:cNvPicPr>
            <p:nvPr/>
          </p:nvPicPr>
          <p:blipFill>
            <a:blip r:embed="rId5"/>
            <a:stretch>
              <a:fillRect/>
            </a:stretch>
          </p:blipFill>
          <p:spPr>
            <a:xfrm>
              <a:off x="18142" y="33789"/>
              <a:ext cx="13606" cy="12868"/>
            </a:xfrm>
            <a:prstGeom prst="rect">
              <a:avLst/>
            </a:prstGeom>
            <a:noFill/>
            <a:ln w="9525">
              <a:noFill/>
            </a:ln>
          </p:spPr>
        </p:pic>
      </p:grpSp>
      <p:sp>
        <p:nvSpPr>
          <p:cNvPr id="15" name="Text Box 156"/>
          <p:cNvSpPr txBox="1"/>
          <p:nvPr/>
        </p:nvSpPr>
        <p:spPr>
          <a:xfrm>
            <a:off x="21240000" y="4680585"/>
            <a:ext cx="9864090" cy="5220000"/>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171450" lvl="1" indent="0" algn="just" defTabSz="952500">
              <a:spcBef>
                <a:spcPct val="0"/>
              </a:spcBef>
              <a:buNone/>
            </a:pPr>
            <a:r>
              <a:rPr lang="en-GB" altLang="de-DE" sz="3300" dirty="0"/>
              <a:t>with building envelopes to maximize the utilization of solar radiation</a:t>
            </a:r>
            <a:r>
              <a:rPr lang="en-GB" altLang="de-DE" sz="3300" dirty="0">
                <a:sym typeface="+mn-ea"/>
              </a:rPr>
              <a:t> (see Fig.</a:t>
            </a:r>
            <a:r>
              <a:rPr lang="en-US" altLang="en-GB" sz="3300" dirty="0">
                <a:sym typeface="+mn-ea"/>
              </a:rPr>
              <a:t>4</a:t>
            </a:r>
            <a:r>
              <a:rPr lang="en-GB" altLang="de-DE" sz="3300" dirty="0">
                <a:sym typeface="+mn-ea"/>
              </a:rPr>
              <a:t>)</a:t>
            </a:r>
            <a:r>
              <a:rPr lang="en-GB" altLang="de-DE" sz="3300" dirty="0"/>
              <a:t>. In distributed clean heating systems, PV/T collectors are coupled with heat pumps, making them suitable for space heating and domestic hot water supply. In solar desalination, PV/T systems utilize seawater for cooling PV panels while simultaneously heating the water to enhance freshwater production. In addition, PV/T technology demonstrates significant potential in several emerging application areas, as illustrated in Table 1.</a:t>
            </a:r>
            <a:endParaRPr lang="pt-BR" altLang="de-DE" sz="3300" dirty="0"/>
          </a:p>
        </p:txBody>
      </p:sp>
      <p:sp>
        <p:nvSpPr>
          <p:cNvPr id="16" name="Rectangle 176"/>
          <p:cNvSpPr/>
          <p:nvPr/>
        </p:nvSpPr>
        <p:spPr>
          <a:xfrm>
            <a:off x="10876175" y="39239999"/>
            <a:ext cx="9871075" cy="2300400"/>
          </a:xfrm>
          <a:prstGeom prst="rect">
            <a:avLst/>
          </a:prstGeom>
          <a:solidFill>
            <a:srgbClr val="FF0000"/>
          </a:solidFill>
          <a:ln w="127000">
            <a:noFill/>
          </a:ln>
        </p:spPr>
        <p:txBody>
          <a:bodyPr wrap="none"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AU" altLang="de-DE" sz="5900" b="1" dirty="0"/>
              <a:t>Application areas of PV/T </a:t>
            </a:r>
            <a:endParaRPr lang="en-AU" altLang="de-DE" sz="5900" b="1" dirty="0"/>
          </a:p>
          <a:p>
            <a:pPr marL="0" lvl="0" indent="0" algn="ctr" defTabSz="952500">
              <a:spcBef>
                <a:spcPct val="0"/>
              </a:spcBef>
              <a:buNone/>
            </a:pPr>
            <a:r>
              <a:rPr lang="en-AU" altLang="de-DE" sz="5900" b="1" dirty="0"/>
              <a:t>technology</a:t>
            </a:r>
            <a:endParaRPr lang="en-AU" altLang="de-DE" sz="5900" b="1" dirty="0"/>
          </a:p>
        </p:txBody>
      </p:sp>
      <p:graphicFrame>
        <p:nvGraphicFramePr>
          <p:cNvPr id="17" name="表格 16"/>
          <p:cNvGraphicFramePr/>
          <p:nvPr>
            <p:custDataLst>
              <p:tags r:id="rId6"/>
            </p:custDataLst>
          </p:nvPr>
        </p:nvGraphicFramePr>
        <p:xfrm>
          <a:off x="21409025" y="16200000"/>
          <a:ext cx="9623430" cy="9358630"/>
        </p:xfrm>
        <a:graphic>
          <a:graphicData uri="http://schemas.openxmlformats.org/drawingml/2006/table">
            <a:tbl>
              <a:tblPr firstRow="1" bandRow="1">
                <a:tableStyleId>{5940675A-B579-460E-94D1-54222C63F5DA}</a:tableStyleId>
              </a:tblPr>
              <a:tblGrid>
                <a:gridCol w="2176145"/>
                <a:gridCol w="2407285"/>
                <a:gridCol w="5040000"/>
              </a:tblGrid>
              <a:tr h="808990">
                <a:tc>
                  <a:txBody>
                    <a:bodyPr/>
                    <a:p>
                      <a:pPr indent="0" algn="ctr">
                        <a:buNone/>
                      </a:pPr>
                      <a:r>
                        <a:rPr lang="en-US" sz="3200" b="0">
                          <a:ea typeface="等线 Light" panose="02010600030101010101" charset="-122"/>
                          <a:cs typeface="+mn-lt"/>
                        </a:rPr>
                        <a:t>Researchers</a:t>
                      </a:r>
                      <a:endParaRPr lang="en-US" altLang="en-US" sz="3200" b="0">
                        <a:ea typeface="等线 Light" panose="02010600030101010101" charset="-122"/>
                        <a:cs typeface="+mn-lt"/>
                      </a:endParaRPr>
                    </a:p>
                  </a:txBody>
                  <a:tcPr marL="68580" marR="68580" marT="0" marB="0" vert="horz" anchor="ctr">
                    <a:lnL>
                      <a:noFill/>
                    </a:lnL>
                    <a:lnR>
                      <a:noFill/>
                    </a:lnR>
                    <a:lnT w="12700" cap="flat" cmpd="sng">
                      <a:solidFill>
                        <a:srgbClr val="080000"/>
                      </a:solidFill>
                      <a:prstDash val="dash"/>
                      <a:headEnd type="none" w="med" len="med"/>
                      <a:tailEnd type="none" w="med" len="med"/>
                    </a:lnT>
                    <a:lnB w="12700" cap="flat" cmpd="sng">
                      <a:solidFill>
                        <a:srgbClr val="080000"/>
                      </a:solidFill>
                      <a:prstDash val="dash"/>
                      <a:headEnd type="none" w="med" len="med"/>
                      <a:tailEnd type="none" w="med" len="med"/>
                    </a:lnB>
                    <a:lnTlToBr>
                      <a:noFill/>
                    </a:lnTlToBr>
                    <a:lnBlToTr>
                      <a:noFill/>
                    </a:lnBlToTr>
                    <a:solidFill>
                      <a:srgbClr val="FFFFFF"/>
                    </a:solidFill>
                  </a:tcPr>
                </a:tc>
                <a:tc>
                  <a:txBody>
                    <a:bodyPr/>
                    <a:p>
                      <a:pPr indent="0" algn="ctr">
                        <a:buNone/>
                      </a:pPr>
                      <a:r>
                        <a:rPr lang="en-US" sz="3200" b="0">
                          <a:ea typeface="等线 Light" panose="02010600030101010101" charset="-122"/>
                          <a:cs typeface="+mn-lt"/>
                        </a:rPr>
                        <a:t>Applications</a:t>
                      </a:r>
                      <a:endParaRPr lang="en-US" altLang="en-US" sz="3200" b="0">
                        <a:ea typeface="等线 Light" panose="02010600030101010101" charset="-122"/>
                        <a:cs typeface="+mn-lt"/>
                      </a:endParaRPr>
                    </a:p>
                  </a:txBody>
                  <a:tcPr marL="68580" marR="68580" marT="0" marB="0" vert="horz" anchor="ctr">
                    <a:lnL>
                      <a:noFill/>
                    </a:lnL>
                    <a:lnR>
                      <a:noFill/>
                    </a:lnR>
                    <a:lnT w="12700" cap="flat" cmpd="sng">
                      <a:solidFill>
                        <a:srgbClr val="080000"/>
                      </a:solidFill>
                      <a:prstDash val="dash"/>
                      <a:headEnd type="none" w="med" len="med"/>
                      <a:tailEnd type="none" w="med" len="med"/>
                    </a:lnT>
                    <a:lnB w="12700" cap="flat" cmpd="sng">
                      <a:solidFill>
                        <a:srgbClr val="080000"/>
                      </a:solidFill>
                      <a:prstDash val="dash"/>
                      <a:headEnd type="none" w="med" len="med"/>
                      <a:tailEnd type="none" w="med" len="med"/>
                    </a:lnB>
                    <a:lnTlToBr>
                      <a:noFill/>
                    </a:lnTlToBr>
                    <a:lnBlToTr>
                      <a:noFill/>
                    </a:lnBlToTr>
                    <a:solidFill>
                      <a:srgbClr val="FFFFFF"/>
                    </a:solidFill>
                  </a:tcPr>
                </a:tc>
                <a:tc>
                  <a:txBody>
                    <a:bodyPr/>
                    <a:p>
                      <a:pPr indent="0" algn="ctr">
                        <a:buNone/>
                      </a:pPr>
                      <a:r>
                        <a:rPr lang="en-US" sz="3200" b="0">
                          <a:ea typeface="等线 Light" panose="02010600030101010101" charset="-122"/>
                          <a:cs typeface="+mn-lt"/>
                        </a:rPr>
                        <a:t>Research contents</a:t>
                      </a:r>
                      <a:endParaRPr lang="en-US" altLang="en-US" sz="3200" b="0">
                        <a:ea typeface="等线 Light" panose="02010600030101010101" charset="-122"/>
                        <a:cs typeface="+mn-lt"/>
                      </a:endParaRPr>
                    </a:p>
                  </a:txBody>
                  <a:tcPr marL="68580" marR="68580" marT="0" marB="0" vert="horz" anchor="ctr">
                    <a:lnL>
                      <a:noFill/>
                    </a:lnL>
                    <a:lnR cap="flat">
                      <a:noFill/>
                    </a:lnR>
                    <a:lnT w="12700" cap="flat" cmpd="sng">
                      <a:solidFill>
                        <a:srgbClr val="080000"/>
                      </a:solidFill>
                      <a:prstDash val="dash"/>
                      <a:headEnd type="none" w="med" len="med"/>
                      <a:tailEnd type="none" w="med" len="med"/>
                    </a:lnT>
                    <a:lnB w="12700" cap="flat" cmpd="sng">
                      <a:solidFill>
                        <a:srgbClr val="080000"/>
                      </a:solidFill>
                      <a:prstDash val="dash"/>
                      <a:headEnd type="none" w="med" len="med"/>
                      <a:tailEnd type="none" w="med" len="med"/>
                    </a:lnB>
                    <a:lnTlToBr>
                      <a:noFill/>
                    </a:lnTlToBr>
                    <a:lnBlToTr>
                      <a:noFill/>
                    </a:lnBlToTr>
                    <a:solidFill>
                      <a:srgbClr val="FFFFFF"/>
                    </a:solidFill>
                  </a:tcPr>
                </a:tc>
              </a:tr>
              <a:tr h="2022475">
                <a:tc>
                  <a:txBody>
                    <a:bodyPr/>
                    <a:p>
                      <a:pPr indent="0" algn="ctr">
                        <a:buNone/>
                      </a:pPr>
                      <a:r>
                        <a:rPr lang="en-US" sz="3200" b="0">
                          <a:ea typeface="等线 Light" panose="02010600030101010101" charset="-122"/>
                          <a:cs typeface="+mn-lt"/>
                        </a:rPr>
                        <a:t>Wang et al. [10]</a:t>
                      </a:r>
                      <a:endParaRPr lang="en-US" altLang="en-US" sz="3200" b="0">
                        <a:ea typeface="等线 Light" panose="02010600030101010101" charset="-122"/>
                        <a:cs typeface="+mn-lt"/>
                      </a:endParaRPr>
                    </a:p>
                  </a:txBody>
                  <a:tcPr marL="68580" marR="68580" marT="0" marB="0" vert="horz" anchor="ctr">
                    <a:lnL>
                      <a:noFill/>
                    </a:lnL>
                    <a:lnR>
                      <a:noFill/>
                    </a:lnR>
                    <a:lnT w="12700" cap="flat" cmpd="sng">
                      <a:solidFill>
                        <a:srgbClr val="080000"/>
                      </a:solidFill>
                      <a:prstDash val="dash"/>
                      <a:headEnd type="none" w="med" len="med"/>
                      <a:tailEnd type="none" w="med" len="med"/>
                    </a:lnT>
                    <a:lnB cap="flat">
                      <a:noFill/>
                    </a:lnB>
                    <a:lnTlToBr>
                      <a:noFill/>
                    </a:lnTlToBr>
                    <a:lnBlToTr>
                      <a:noFill/>
                    </a:lnBlToTr>
                    <a:solidFill>
                      <a:srgbClr val="FFFFFF"/>
                    </a:solidFill>
                  </a:tcPr>
                </a:tc>
                <a:tc>
                  <a:txBody>
                    <a:bodyPr/>
                    <a:p>
                      <a:pPr indent="0" algn="ctr">
                        <a:buNone/>
                      </a:pPr>
                      <a:r>
                        <a:rPr lang="en-US" sz="3200" b="0">
                          <a:ea typeface="等线 Light" panose="02010600030101010101" charset="-122"/>
                          <a:cs typeface="+mn-lt"/>
                        </a:rPr>
                        <a:t>solar cooling</a:t>
                      </a:r>
                      <a:endParaRPr lang="en-US" altLang="en-US" sz="3200" b="0">
                        <a:ea typeface="等线 Light" panose="02010600030101010101" charset="-122"/>
                        <a:cs typeface="+mn-lt"/>
                      </a:endParaRPr>
                    </a:p>
                  </a:txBody>
                  <a:tcPr marL="68580" marR="68580" marT="0" marB="0" vert="horz" anchor="ctr">
                    <a:lnL>
                      <a:noFill/>
                    </a:lnL>
                    <a:lnR>
                      <a:noFill/>
                    </a:lnR>
                    <a:lnT w="12700" cap="flat" cmpd="sng">
                      <a:solidFill>
                        <a:srgbClr val="080000"/>
                      </a:solidFill>
                      <a:prstDash val="dash"/>
                      <a:headEnd type="none" w="med" len="med"/>
                      <a:tailEnd type="none" w="med" len="med"/>
                    </a:lnT>
                    <a:lnB cap="flat">
                      <a:noFill/>
                    </a:lnB>
                    <a:lnTlToBr>
                      <a:noFill/>
                    </a:lnTlToBr>
                    <a:lnBlToTr>
                      <a:noFill/>
                    </a:lnBlToTr>
                    <a:solidFill>
                      <a:srgbClr val="FFFFFF"/>
                    </a:solidFill>
                  </a:tcPr>
                </a:tc>
                <a:tc>
                  <a:txBody>
                    <a:bodyPr/>
                    <a:p>
                      <a:pPr indent="0">
                        <a:buNone/>
                      </a:pPr>
                      <a:r>
                        <a:rPr lang="en-US" sz="3200" b="0">
                          <a:ea typeface="等线 Light" panose="02010600030101010101" charset="-122"/>
                          <a:cs typeface="+mn-lt"/>
                        </a:rPr>
                        <a:t>constructed a PV/T integrated absorption refrigeration system with an optimal total energy efficiency of 88.26% in summer CPCH mode.</a:t>
                      </a:r>
                      <a:endParaRPr lang="en-US" altLang="en-US" sz="3200" b="0">
                        <a:ea typeface="等线 Light" panose="02010600030101010101" charset="-122"/>
                        <a:cs typeface="+mn-lt"/>
                      </a:endParaRPr>
                    </a:p>
                  </a:txBody>
                  <a:tcPr marL="68580" marR="68580" marT="0" marB="0" vert="horz" anchor="ctr">
                    <a:lnL>
                      <a:noFill/>
                    </a:lnL>
                    <a:lnR cap="flat">
                      <a:noFill/>
                    </a:lnR>
                    <a:lnT w="12700" cap="flat" cmpd="sng">
                      <a:solidFill>
                        <a:srgbClr val="080000"/>
                      </a:solidFill>
                      <a:prstDash val="dash"/>
                      <a:headEnd type="none" w="med" len="med"/>
                      <a:tailEnd type="none" w="med" len="med"/>
                    </a:lnT>
                    <a:lnB cap="flat">
                      <a:noFill/>
                    </a:lnB>
                    <a:lnTlToBr>
                      <a:noFill/>
                    </a:lnTlToBr>
                    <a:lnBlToTr>
                      <a:noFill/>
                    </a:lnBlToTr>
                    <a:solidFill>
                      <a:srgbClr val="FFFFFF"/>
                    </a:solidFill>
                  </a:tcPr>
                </a:tc>
              </a:tr>
              <a:tr h="1618615">
                <a:tc>
                  <a:txBody>
                    <a:bodyPr/>
                    <a:p>
                      <a:pPr indent="0" algn="ctr">
                        <a:buNone/>
                      </a:pPr>
                      <a:r>
                        <a:rPr lang="en-US" sz="3200" b="0">
                          <a:ea typeface="等线 Light" panose="02010600030101010101" charset="-122"/>
                          <a:cs typeface="+mn-lt"/>
                        </a:rPr>
                        <a:t>Sajid et al. [11]</a:t>
                      </a:r>
                      <a:endParaRPr lang="en-US" altLang="en-US" sz="3200" b="0">
                        <a:ea typeface="等线 Light" panose="02010600030101010101" charset="-122"/>
                        <a:cs typeface="+mn-lt"/>
                      </a:endParaRPr>
                    </a:p>
                  </a:txBody>
                  <a:tcPr marL="68580" marR="68580" marT="0" marB="0" vert="horz" anchor="ctr">
                    <a:lnL>
                      <a:noFill/>
                    </a:lnL>
                    <a:lnR>
                      <a:noFill/>
                    </a:lnR>
                    <a:lnT cap="flat">
                      <a:noFill/>
                    </a:lnT>
                    <a:lnB cap="flat">
                      <a:noFill/>
                    </a:lnB>
                    <a:lnTlToBr>
                      <a:noFill/>
                    </a:lnTlToBr>
                    <a:lnBlToTr>
                      <a:noFill/>
                    </a:lnBlToTr>
                    <a:solidFill>
                      <a:srgbClr val="FFFFFF"/>
                    </a:solidFill>
                  </a:tcPr>
                </a:tc>
                <a:tc>
                  <a:txBody>
                    <a:bodyPr/>
                    <a:p>
                      <a:pPr indent="0" algn="ctr">
                        <a:buNone/>
                      </a:pPr>
                      <a:r>
                        <a:rPr lang="en-US" sz="3200" b="0">
                          <a:ea typeface="等线 Light" panose="02010600030101010101" charset="-122"/>
                          <a:cs typeface="+mn-lt"/>
                        </a:rPr>
                        <a:t>solar greenhouse</a:t>
                      </a:r>
                      <a:endParaRPr lang="en-US" altLang="en-US" sz="3200" b="0">
                        <a:ea typeface="等线 Light" panose="02010600030101010101" charset="-122"/>
                        <a:cs typeface="+mn-lt"/>
                      </a:endParaRPr>
                    </a:p>
                  </a:txBody>
                  <a:tcPr marL="68580" marR="68580" marT="0" marB="0" vert="horz" anchor="ctr">
                    <a:lnL>
                      <a:noFill/>
                    </a:lnL>
                    <a:lnR>
                      <a:noFill/>
                    </a:lnR>
                    <a:lnT cap="flat">
                      <a:noFill/>
                    </a:lnT>
                    <a:lnB cap="flat">
                      <a:noFill/>
                    </a:lnB>
                    <a:lnTlToBr>
                      <a:noFill/>
                    </a:lnTlToBr>
                    <a:lnBlToTr>
                      <a:noFill/>
                    </a:lnBlToTr>
                    <a:solidFill>
                      <a:srgbClr val="FFFFFF"/>
                    </a:solidFill>
                  </a:tcPr>
                </a:tc>
                <a:tc>
                  <a:txBody>
                    <a:bodyPr/>
                    <a:p>
                      <a:pPr indent="0">
                        <a:buNone/>
                      </a:pPr>
                      <a:r>
                        <a:rPr lang="en-US" sz="3200" b="0">
                          <a:ea typeface="等线 Light" panose="02010600030101010101" charset="-122"/>
                          <a:cs typeface="+mn-lt"/>
                        </a:rPr>
                        <a:t>compared four PV/T-driven greenhouse systems, and the system containing nanofluids had lower cost.</a:t>
                      </a:r>
                      <a:endParaRPr lang="en-US" altLang="en-US" sz="3200" b="0">
                        <a:ea typeface="等线 Light" panose="02010600030101010101" charset="-122"/>
                        <a:cs typeface="+mn-lt"/>
                      </a:endParaRPr>
                    </a:p>
                  </a:txBody>
                  <a:tcPr marL="68580" marR="68580" marT="0" marB="0" vert="horz" anchor="ctr">
                    <a:lnL>
                      <a:noFill/>
                    </a:lnL>
                    <a:lnR cap="flat">
                      <a:noFill/>
                    </a:lnR>
                    <a:lnT cap="flat">
                      <a:noFill/>
                    </a:lnT>
                    <a:lnB cap="flat">
                      <a:noFill/>
                    </a:lnB>
                    <a:lnTlToBr>
                      <a:noFill/>
                    </a:lnTlToBr>
                    <a:lnBlToTr>
                      <a:noFill/>
                    </a:lnBlToTr>
                    <a:solidFill>
                      <a:srgbClr val="FFFFFF"/>
                    </a:solidFill>
                  </a:tcPr>
                </a:tc>
              </a:tr>
              <a:tr h="2022475">
                <a:tc>
                  <a:txBody>
                    <a:bodyPr/>
                    <a:p>
                      <a:pPr indent="0" algn="ctr">
                        <a:buNone/>
                      </a:pPr>
                      <a:r>
                        <a:rPr lang="en-US" sz="3200" b="0">
                          <a:ea typeface="等线 Light" panose="02010600030101010101" charset="-122"/>
                          <a:cs typeface="+mn-lt"/>
                        </a:rPr>
                        <a:t>Shi et al. [12]</a:t>
                      </a:r>
                      <a:endParaRPr lang="en-US" altLang="en-US" sz="3200" b="0">
                        <a:ea typeface="等线 Light" panose="02010600030101010101" charset="-122"/>
                        <a:cs typeface="+mn-lt"/>
                      </a:endParaRPr>
                    </a:p>
                  </a:txBody>
                  <a:tcPr marL="68580" marR="68580" marT="0" marB="0" vert="horz" anchor="ctr">
                    <a:lnL>
                      <a:noFill/>
                    </a:lnL>
                    <a:lnR>
                      <a:noFill/>
                    </a:lnR>
                    <a:lnT cap="flat">
                      <a:noFill/>
                    </a:lnT>
                    <a:lnB w="12700" cap="flat" cmpd="sng">
                      <a:solidFill>
                        <a:srgbClr val="080000"/>
                      </a:solidFill>
                      <a:prstDash val="dash"/>
                      <a:headEnd type="none" w="med" len="med"/>
                      <a:tailEnd type="none" w="med" len="med"/>
                    </a:lnB>
                    <a:lnTlToBr>
                      <a:noFill/>
                    </a:lnTlToBr>
                    <a:lnBlToTr>
                      <a:noFill/>
                    </a:lnBlToTr>
                    <a:solidFill>
                      <a:srgbClr val="FFFFFF"/>
                    </a:solidFill>
                  </a:tcPr>
                </a:tc>
                <a:tc>
                  <a:txBody>
                    <a:bodyPr/>
                    <a:p>
                      <a:pPr indent="0" algn="ctr">
                        <a:buNone/>
                      </a:pPr>
                      <a:r>
                        <a:rPr lang="en-US" sz="3200" b="0">
                          <a:ea typeface="等线 Light" panose="02010600030101010101" charset="-122"/>
                          <a:cs typeface="+mn-lt"/>
                        </a:rPr>
                        <a:t>solar hydrogen production</a:t>
                      </a:r>
                      <a:endParaRPr lang="en-US" altLang="en-US" sz="3200" b="0">
                        <a:ea typeface="等线 Light" panose="02010600030101010101" charset="-122"/>
                        <a:cs typeface="+mn-lt"/>
                      </a:endParaRPr>
                    </a:p>
                  </a:txBody>
                  <a:tcPr marL="68580" marR="68580" marT="0" marB="0" vert="horz" anchor="ctr">
                    <a:lnL>
                      <a:noFill/>
                    </a:lnL>
                    <a:lnR>
                      <a:noFill/>
                    </a:lnR>
                    <a:lnT cap="flat">
                      <a:noFill/>
                    </a:lnT>
                    <a:lnB w="12700" cap="flat" cmpd="sng">
                      <a:solidFill>
                        <a:srgbClr val="080000"/>
                      </a:solidFill>
                      <a:prstDash val="dash"/>
                      <a:headEnd type="none" w="med" len="med"/>
                      <a:tailEnd type="none" w="med" len="med"/>
                    </a:lnB>
                    <a:lnTlToBr>
                      <a:noFill/>
                    </a:lnTlToBr>
                    <a:lnBlToTr>
                      <a:noFill/>
                    </a:lnBlToTr>
                    <a:solidFill>
                      <a:srgbClr val="FFFFFF"/>
                    </a:solidFill>
                  </a:tcPr>
                </a:tc>
                <a:tc>
                  <a:txBody>
                    <a:bodyPr/>
                    <a:p>
                      <a:pPr indent="0">
                        <a:buNone/>
                      </a:pPr>
                      <a:r>
                        <a:rPr lang="en-US" sz="3200" b="0">
                          <a:ea typeface="等线 Light" panose="02010600030101010101" charset="-122"/>
                          <a:cs typeface="+mn-lt"/>
                        </a:rPr>
                        <a:t>combined PV/T with PEMWE to form a hydrogen production system, which had a hydrogen production efficiency 14% higher than conventional PV-PEMWE.</a:t>
                      </a:r>
                      <a:endParaRPr lang="en-US" altLang="en-US" sz="3200" b="0">
                        <a:ea typeface="等线 Light" panose="02010600030101010101" charset="-122"/>
                        <a:cs typeface="+mn-lt"/>
                      </a:endParaRPr>
                    </a:p>
                  </a:txBody>
                  <a:tcPr marL="68580" marR="68580" marT="0" marB="0" vert="horz" anchor="ctr">
                    <a:lnL>
                      <a:noFill/>
                    </a:lnL>
                    <a:lnR cap="flat">
                      <a:noFill/>
                    </a:lnR>
                    <a:lnT cap="flat">
                      <a:noFill/>
                    </a:lnT>
                    <a:lnB w="12700" cap="flat" cmpd="sng">
                      <a:solidFill>
                        <a:srgbClr val="080000"/>
                      </a:solidFill>
                      <a:prstDash val="dash"/>
                      <a:headEnd type="none" w="med" len="med"/>
                      <a:tailEnd type="none" w="med" len="med"/>
                    </a:lnB>
                    <a:lnTlToBr>
                      <a:noFill/>
                    </a:lnTlToBr>
                    <a:lnBlToTr>
                      <a:noFill/>
                    </a:lnBlToTr>
                    <a:solidFill>
                      <a:srgbClr val="FFFFFF"/>
                    </a:solidFill>
                  </a:tcPr>
                </a:tc>
              </a:tr>
            </a:tbl>
          </a:graphicData>
        </a:graphic>
      </p:graphicFrame>
      <p:sp>
        <p:nvSpPr>
          <p:cNvPr id="18" name="Text Box 115"/>
          <p:cNvSpPr txBox="1"/>
          <p:nvPr/>
        </p:nvSpPr>
        <p:spPr>
          <a:xfrm>
            <a:off x="21312000" y="15299999"/>
            <a:ext cx="9720000" cy="1080000"/>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just" defTabSz="952500">
              <a:spcBef>
                <a:spcPct val="0"/>
              </a:spcBef>
              <a:buNone/>
            </a:pPr>
            <a:r>
              <a:rPr lang="en-US" altLang="en-GB" sz="3300" b="1" dirty="0"/>
              <a:t>Table 1.</a:t>
            </a:r>
            <a:r>
              <a:rPr lang="en-US" altLang="en-GB" sz="3300" dirty="0"/>
              <a:t> Other applications of PV/T technology.</a:t>
            </a:r>
            <a:endParaRPr lang="en-US" altLang="en-GB" sz="3300" dirty="0"/>
          </a:p>
        </p:txBody>
      </p:sp>
      <p:sp>
        <p:nvSpPr>
          <p:cNvPr id="19" name="Text Box 156"/>
          <p:cNvSpPr txBox="1"/>
          <p:nvPr/>
        </p:nvSpPr>
        <p:spPr>
          <a:xfrm>
            <a:off x="10800080" y="41539795"/>
            <a:ext cx="9864090" cy="2740660"/>
          </a:xfrm>
          <a:prstGeom prst="rect">
            <a:avLst/>
          </a:prstGeom>
          <a:noFill/>
          <a:ln w="9525">
            <a:noFill/>
          </a:ln>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171450" lvl="1" indent="511175" algn="just" defTabSz="952500">
              <a:spcBef>
                <a:spcPct val="0"/>
              </a:spcBef>
              <a:buNone/>
            </a:pPr>
            <a:r>
              <a:rPr lang="en-GB" altLang="de-DE" sz="3300" dirty="0"/>
              <a:t>PV/T technology enables the simultaneous generation of electrical and thermal energy, making it highly applicable across various sectors, including buildings, industrial heating, and modern agriculture. </a:t>
            </a:r>
            <a:r>
              <a:rPr lang="en-US" altLang="en-GB" sz="3300" dirty="0"/>
              <a:t>I</a:t>
            </a:r>
            <a:r>
              <a:rPr lang="en-GB" altLang="de-DE" sz="3300" dirty="0"/>
              <a:t>n </a:t>
            </a:r>
            <a:r>
              <a:rPr lang="en-GB" altLang="de-DE" sz="3300" dirty="0">
                <a:sym typeface="+mn-ea"/>
              </a:rPr>
              <a:t>BIPV/T applications, PV/T collectors are integrated</a:t>
            </a:r>
            <a:endParaRPr lang="pt-BR" altLang="de-DE" sz="3300" dirty="0"/>
          </a:p>
        </p:txBody>
      </p:sp>
    </p:spTree>
  </p:cSld>
  <p:clrMapOvr>
    <a:masterClrMapping/>
  </p:clrMapOvr>
</p:sld>
</file>

<file path=ppt/tags/tag1.xml><?xml version="1.0" encoding="utf-8"?>
<p:tagLst xmlns:p="http://schemas.openxmlformats.org/presentationml/2006/main">
  <p:tag name="KSO_WM_UNIT_TABLE_BEAUTIFY" val="smartTable{0ffcd73f-101a-4e1a-9e8d-864d975b91da}"/>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D3D0F4"/>
        </a:solidFill>
        <a:ln>
          <a:noFill/>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D3D0F4"/>
        </a:solidFill>
        <a:ln>
          <a:noFill/>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9674</Words>
  <Application>WPS 演示</Application>
  <PresentationFormat>Custom</PresentationFormat>
  <Paragraphs>88</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Times New Roman</vt:lpstr>
      <vt:lpstr>等线 Light</vt:lpstr>
      <vt:lpstr>微软雅黑</vt:lpstr>
      <vt:lpstr>Arial Unicode MS</vt:lpstr>
      <vt:lpstr>Calibri</vt:lpstr>
      <vt:lpstr>Diseño predeterminado</vt:lpstr>
      <vt:lpstr>PowerPoint 演示文稿</vt:lpstr>
    </vt:vector>
  </TitlesOfParts>
  <Company>Nun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Chris</dc:creator>
  <cp:lastModifiedBy>北柠陌寒</cp:lastModifiedBy>
  <cp:revision>184</cp:revision>
  <cp:lastPrinted>2000-11-30T06:22:00Z</cp:lastPrinted>
  <dcterms:created xsi:type="dcterms:W3CDTF">1999-11-19T11:42:00Z</dcterms:created>
  <dcterms:modified xsi:type="dcterms:W3CDTF">2025-05-06T09:29:45Z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2052-11.1.0.10009</vt:lpwstr>
  </property>
</Properties>
</file>