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autoAdjust="0"/>
  </p:normalViewPr>
  <p:slideViewPr>
    <p:cSldViewPr showGuides="1">
      <p:cViewPr>
        <p:scale>
          <a:sx n="40" d="100"/>
          <a:sy n="40" d="100"/>
        </p:scale>
        <p:origin x="1422" y="30"/>
      </p:cViewPr>
      <p:guideLst>
        <p:guide orient="horz" pos="19360"/>
        <p:guide pos="10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BCF1343E-7EBA-45AB-B33D-4FC90222702E}" type="slidenum">
              <a:rPr lang="en-AU" altLang="de-DE"/>
              <a:pPr>
                <a:defRPr/>
              </a:pPr>
              <a:t>‹#›</a:t>
            </a:fld>
            <a:endParaRPr lang="en-AU" altLang="de-DE"/>
          </a:p>
        </p:txBody>
      </p:sp>
    </p:spTree>
    <p:extLst>
      <p:ext uri="{BB962C8B-B14F-4D97-AF65-F5344CB8AC3E}">
        <p14:creationId xmlns:p14="http://schemas.microsoft.com/office/powerpoint/2010/main" val="280448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F964A9C7-519A-4F31-953C-621DF63BCABC}" type="slidenum">
              <a:rPr lang="en-AU" altLang="de-DE"/>
              <a:pPr>
                <a:defRPr/>
              </a:pPr>
              <a:t>‹#›</a:t>
            </a:fld>
            <a:endParaRPr lang="en-AU" altLang="de-DE"/>
          </a:p>
        </p:txBody>
      </p:sp>
    </p:spTree>
    <p:extLst>
      <p:ext uri="{BB962C8B-B14F-4D97-AF65-F5344CB8AC3E}">
        <p14:creationId xmlns:p14="http://schemas.microsoft.com/office/powerpoint/2010/main" val="152078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C4DAC70D-1A50-4E7E-9906-9B781AED21A8}" type="slidenum">
              <a:rPr lang="en-AU" altLang="de-DE"/>
              <a:pPr>
                <a:defRPr/>
              </a:pPr>
              <a:t>‹#›</a:t>
            </a:fld>
            <a:endParaRPr lang="en-AU" altLang="de-DE"/>
          </a:p>
        </p:txBody>
      </p:sp>
    </p:spTree>
    <p:extLst>
      <p:ext uri="{BB962C8B-B14F-4D97-AF65-F5344CB8AC3E}">
        <p14:creationId xmlns:p14="http://schemas.microsoft.com/office/powerpoint/2010/main" val="2176332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69AB3058-D6AB-4645-BFF5-E40D33CAD146}" type="slidenum">
              <a:rPr lang="en-AU" altLang="de-DE"/>
              <a:pPr>
                <a:defRPr/>
              </a:pPr>
              <a:t>‹#›</a:t>
            </a:fld>
            <a:endParaRPr lang="en-AU" altLang="de-DE"/>
          </a:p>
        </p:txBody>
      </p:sp>
    </p:spTree>
    <p:extLst>
      <p:ext uri="{BB962C8B-B14F-4D97-AF65-F5344CB8AC3E}">
        <p14:creationId xmlns:p14="http://schemas.microsoft.com/office/powerpoint/2010/main" val="128561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06466D69-DC84-43E2-AED7-9EB29630A709}" type="slidenum">
              <a:rPr lang="en-AU" altLang="de-DE"/>
              <a:pPr>
                <a:defRPr/>
              </a:pPr>
              <a:t>‹#›</a:t>
            </a:fld>
            <a:endParaRPr lang="en-AU" altLang="de-DE"/>
          </a:p>
        </p:txBody>
      </p:sp>
    </p:spTree>
    <p:extLst>
      <p:ext uri="{BB962C8B-B14F-4D97-AF65-F5344CB8AC3E}">
        <p14:creationId xmlns:p14="http://schemas.microsoft.com/office/powerpoint/2010/main" val="287539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E7C73D3D-30D0-4821-90E4-88A632BAF4F0}" type="slidenum">
              <a:rPr lang="en-AU" altLang="de-DE"/>
              <a:pPr>
                <a:defRPr/>
              </a:pPr>
              <a:t>‹#›</a:t>
            </a:fld>
            <a:endParaRPr lang="en-AU" altLang="de-DE"/>
          </a:p>
        </p:txBody>
      </p:sp>
    </p:spTree>
    <p:extLst>
      <p:ext uri="{BB962C8B-B14F-4D97-AF65-F5344CB8AC3E}">
        <p14:creationId xmlns:p14="http://schemas.microsoft.com/office/powerpoint/2010/main" val="53811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p:cNvSpPr>
            <a:spLocks noGrp="1" noChangeArrowheads="1"/>
          </p:cNvSpPr>
          <p:nvPr>
            <p:ph type="sldNum" sz="quarter" idx="12"/>
          </p:nvPr>
        </p:nvSpPr>
        <p:spPr>
          <a:ln/>
        </p:spPr>
        <p:txBody>
          <a:bodyPr/>
          <a:lstStyle>
            <a:lvl1pPr>
              <a:defRPr/>
            </a:lvl1pPr>
          </a:lstStyle>
          <a:p>
            <a:pPr>
              <a:defRPr/>
            </a:pPr>
            <a:fld id="{8DB9A64E-5F89-4785-979F-0F646A38D208}" type="slidenum">
              <a:rPr lang="en-AU" altLang="de-DE"/>
              <a:pPr>
                <a:defRPr/>
              </a:pPr>
              <a:t>‹#›</a:t>
            </a:fld>
            <a:endParaRPr lang="en-AU" altLang="de-DE"/>
          </a:p>
        </p:txBody>
      </p:sp>
    </p:spTree>
    <p:extLst>
      <p:ext uri="{BB962C8B-B14F-4D97-AF65-F5344CB8AC3E}">
        <p14:creationId xmlns:p14="http://schemas.microsoft.com/office/powerpoint/2010/main" val="315600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p:cNvSpPr>
            <a:spLocks noGrp="1" noChangeArrowheads="1"/>
          </p:cNvSpPr>
          <p:nvPr>
            <p:ph type="sldNum" sz="quarter" idx="12"/>
          </p:nvPr>
        </p:nvSpPr>
        <p:spPr>
          <a:ln/>
        </p:spPr>
        <p:txBody>
          <a:bodyPr/>
          <a:lstStyle>
            <a:lvl1pPr>
              <a:defRPr/>
            </a:lvl1pPr>
          </a:lstStyle>
          <a:p>
            <a:pPr>
              <a:defRPr/>
            </a:pPr>
            <a:fld id="{F08ADD76-07C4-4AED-9CFC-1DA793C20853}" type="slidenum">
              <a:rPr lang="en-AU" altLang="de-DE"/>
              <a:pPr>
                <a:defRPr/>
              </a:pPr>
              <a:t>‹#›</a:t>
            </a:fld>
            <a:endParaRPr lang="en-AU" altLang="de-DE"/>
          </a:p>
        </p:txBody>
      </p:sp>
    </p:spTree>
    <p:extLst>
      <p:ext uri="{BB962C8B-B14F-4D97-AF65-F5344CB8AC3E}">
        <p14:creationId xmlns:p14="http://schemas.microsoft.com/office/powerpoint/2010/main" val="129737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p:cNvSpPr>
            <a:spLocks noGrp="1" noChangeArrowheads="1"/>
          </p:cNvSpPr>
          <p:nvPr>
            <p:ph type="sldNum" sz="quarter" idx="12"/>
          </p:nvPr>
        </p:nvSpPr>
        <p:spPr>
          <a:ln/>
        </p:spPr>
        <p:txBody>
          <a:bodyPr/>
          <a:lstStyle>
            <a:lvl1pPr>
              <a:defRPr/>
            </a:lvl1pPr>
          </a:lstStyle>
          <a:p>
            <a:pPr>
              <a:defRPr/>
            </a:pPr>
            <a:fld id="{D687D7E8-AD10-4720-9ABA-7FA76E9E0CB3}" type="slidenum">
              <a:rPr lang="en-AU" altLang="de-DE"/>
              <a:pPr>
                <a:defRPr/>
              </a:pPr>
              <a:t>‹#›</a:t>
            </a:fld>
            <a:endParaRPr lang="en-AU" altLang="de-DE"/>
          </a:p>
        </p:txBody>
      </p:sp>
    </p:spTree>
    <p:extLst>
      <p:ext uri="{BB962C8B-B14F-4D97-AF65-F5344CB8AC3E}">
        <p14:creationId xmlns:p14="http://schemas.microsoft.com/office/powerpoint/2010/main" val="2333294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44EBAC3C-D39A-4867-8F61-32C8ED78DA50}" type="slidenum">
              <a:rPr lang="en-AU" altLang="de-DE"/>
              <a:pPr>
                <a:defRPr/>
              </a:pPr>
              <a:t>‹#›</a:t>
            </a:fld>
            <a:endParaRPr lang="en-AU" altLang="de-DE"/>
          </a:p>
        </p:txBody>
      </p:sp>
    </p:spTree>
    <p:extLst>
      <p:ext uri="{BB962C8B-B14F-4D97-AF65-F5344CB8AC3E}">
        <p14:creationId xmlns:p14="http://schemas.microsoft.com/office/powerpoint/2010/main" val="379037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6B9C59AE-8ECA-4850-AAFF-84E0BD9DABEB}" type="slidenum">
              <a:rPr lang="en-AU" altLang="de-DE"/>
              <a:pPr>
                <a:defRPr/>
              </a:pPr>
              <a:t>‹#›</a:t>
            </a:fld>
            <a:endParaRPr lang="en-AU" altLang="de-DE"/>
          </a:p>
        </p:txBody>
      </p:sp>
    </p:spTree>
    <p:extLst>
      <p:ext uri="{BB962C8B-B14F-4D97-AF65-F5344CB8AC3E}">
        <p14:creationId xmlns:p14="http://schemas.microsoft.com/office/powerpoint/2010/main" val="37067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smtClean="0"/>
            </a:lvl1pPr>
          </a:lstStyle>
          <a:p>
            <a:pPr>
              <a:defRPr/>
            </a:pPr>
            <a:fld id="{3CC8A5E7-4AA9-4709-BD25-68B7C665895D}"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457200" y="5791200"/>
            <a:ext cx="9872663"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zh-CN" sz="2500" dirty="0"/>
              <a:t>c</a:t>
            </a:r>
            <a:endParaRPr lang="en-US" altLang="de-DE" sz="2500" dirty="0"/>
          </a:p>
        </p:txBody>
      </p:sp>
      <p:sp>
        <p:nvSpPr>
          <p:cNvPr id="2051" name="Rectangle 6"/>
          <p:cNvSpPr>
            <a:spLocks noChangeArrowheads="1"/>
          </p:cNvSpPr>
          <p:nvPr/>
        </p:nvSpPr>
        <p:spPr bwMode="auto">
          <a:xfrm>
            <a:off x="10910686" y="5769177"/>
            <a:ext cx="9871075"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2" name="Rectangle 7"/>
          <p:cNvSpPr>
            <a:spLocks noChangeArrowheads="1"/>
          </p:cNvSpPr>
          <p:nvPr/>
        </p:nvSpPr>
        <p:spPr bwMode="auto">
          <a:xfrm>
            <a:off x="21180425" y="5815013"/>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3" name="Rectangle 10"/>
          <p:cNvSpPr>
            <a:spLocks noChangeArrowheads="1"/>
          </p:cNvSpPr>
          <p:nvPr/>
        </p:nvSpPr>
        <p:spPr bwMode="auto">
          <a:xfrm>
            <a:off x="0" y="152400"/>
            <a:ext cx="32004000" cy="5570538"/>
          </a:xfrm>
          <a:prstGeom prst="rect">
            <a:avLst/>
          </a:prstGeom>
          <a:noFill/>
          <a:ln>
            <a:noFill/>
          </a:ln>
          <a:effectLst/>
          <a:extLst>
            <a:ext uri="{909E8E84-426E-40DD-AFC4-6F175D3DCCD1}">
              <a14:hiddenFill xmlns:a14="http://schemas.microsoft.com/office/drawing/2010/main">
                <a:solidFill>
                  <a:srgbClr val="00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None/>
              <a:defRPr/>
            </a:pPr>
            <a:r>
              <a:rPr lang="en-GB" altLang="zh-CN" sz="4800" b="1" dirty="0"/>
              <a:t>A hourly solar irradiance prediction method based on the </a:t>
            </a:r>
            <a:r>
              <a:rPr lang="en-GB" altLang="zh-CN" sz="4800" b="1" dirty="0" err="1"/>
              <a:t>UnetTSF</a:t>
            </a:r>
            <a:r>
              <a:rPr lang="en-GB" altLang="zh-CN" sz="4800" b="1" dirty="0"/>
              <a:t> model</a:t>
            </a:r>
            <a:endParaRPr lang="en-US" altLang="de-DE" sz="4800" b="1" dirty="0"/>
          </a:p>
          <a:p>
            <a:pPr algn="ctr">
              <a:spcBef>
                <a:spcPct val="0"/>
              </a:spcBef>
              <a:buFontTx/>
              <a:buNone/>
              <a:defRPr/>
            </a:pPr>
            <a:endParaRPr lang="es-CL" altLang="de-DE" sz="3000" b="1" dirty="0"/>
          </a:p>
          <a:p>
            <a:pPr marL="0" indent="0" algn="ctr">
              <a:spcBef>
                <a:spcPct val="0"/>
              </a:spcBef>
              <a:buNone/>
              <a:defRPr/>
            </a:pPr>
            <a:r>
              <a:rPr lang="zh-CN" altLang="zh-CN" sz="3300" b="1" dirty="0"/>
              <a:t>Leyang Zhu</a:t>
            </a:r>
            <a:r>
              <a:rPr lang="zh-CN" altLang="zh-CN" sz="3300" b="1" baseline="30000" dirty="0"/>
              <a:t>1</a:t>
            </a:r>
            <a:r>
              <a:rPr lang="zh-CN" altLang="zh-CN" sz="3300" b="1" dirty="0"/>
              <a:t>,</a:t>
            </a:r>
            <a:r>
              <a:rPr lang="zh-CN" altLang="zh-CN" sz="1800" dirty="0">
                <a:effectLst/>
                <a:latin typeface="Times New Roman" panose="02020603050405020304" pitchFamily="18" charset="0"/>
                <a:ea typeface="等线" panose="02010600030101010101" pitchFamily="2" charset="-122"/>
              </a:rPr>
              <a:t> </a:t>
            </a:r>
            <a:r>
              <a:rPr lang="es-ES" altLang="de-DE" sz="3300" b="1" dirty="0"/>
              <a:t>Xiaoqiao Huang</a:t>
            </a:r>
            <a:r>
              <a:rPr lang="es-ES" altLang="de-DE" sz="3300" b="1" baseline="30000" dirty="0"/>
              <a:t>1,2</a:t>
            </a:r>
            <a:r>
              <a:rPr lang="es-ES" altLang="de-DE" sz="3300" b="1" dirty="0" smtClean="0"/>
              <a:t>*, </a:t>
            </a:r>
            <a:r>
              <a:rPr lang="es-ES" altLang="de-DE" sz="3300" b="1" smtClean="0"/>
              <a:t>Yonghang Tai</a:t>
            </a:r>
            <a:r>
              <a:rPr lang="es-ES" altLang="de-DE" sz="3200" b="1" baseline="30000"/>
              <a:t>1,2</a:t>
            </a:r>
            <a:endParaRPr lang="es-ES" altLang="de-DE" sz="2900" i="1" dirty="0"/>
          </a:p>
          <a:p>
            <a:pPr algn="ctr">
              <a:spcBef>
                <a:spcPct val="0"/>
              </a:spcBef>
              <a:buFontTx/>
              <a:buNone/>
              <a:defRPr/>
            </a:pPr>
            <a:r>
              <a:rPr lang="es-ES" altLang="de-DE" sz="2900" i="1" dirty="0"/>
              <a:t>1 School of Physics and Electronic Information, Yunnan Normal University, Kunming, Yunnan</a:t>
            </a:r>
            <a:r>
              <a:rPr lang="en-US" altLang="de-DE" sz="2900" i="1" dirty="0"/>
              <a:t> </a:t>
            </a:r>
            <a:r>
              <a:rPr lang="en-US" altLang="zh-CN" sz="2900" i="1" dirty="0"/>
              <a:t>650500</a:t>
            </a:r>
            <a:r>
              <a:rPr lang="es-ES" altLang="de-DE" sz="2900" i="1" dirty="0"/>
              <a:t>, China</a:t>
            </a:r>
          </a:p>
          <a:p>
            <a:pPr algn="ctr">
              <a:spcBef>
                <a:spcPct val="0"/>
              </a:spcBef>
              <a:buFontTx/>
              <a:buNone/>
              <a:defRPr/>
            </a:pPr>
            <a:r>
              <a:rPr lang="es-ES" altLang="de-DE" sz="2900" i="1" dirty="0"/>
              <a:t>2Yunnan key lab of optic-electronic information technology, Kunming, Yunnan</a:t>
            </a:r>
            <a:r>
              <a:rPr lang="en-US" altLang="zh-CN" sz="2900" i="1" dirty="0"/>
              <a:t> 650500, China, </a:t>
            </a:r>
            <a:r>
              <a:rPr lang="en-GB" altLang="zh-CN" sz="2900" i="1" dirty="0" err="1"/>
              <a:t>hxq</a:t>
            </a:r>
            <a:r>
              <a:rPr lang="en-GB" altLang="zh-CN" sz="2900" i="1" dirty="0"/>
              <a:t> @ynnu.edu.cn</a:t>
            </a:r>
            <a:endParaRPr lang="es-ES" altLang="de-DE" sz="2900" i="1" dirty="0"/>
          </a:p>
          <a:p>
            <a:pPr lvl="2" algn="ctr">
              <a:spcBef>
                <a:spcPct val="0"/>
              </a:spcBef>
              <a:buFontTx/>
              <a:buNone/>
              <a:defRPr/>
            </a:pPr>
            <a:endParaRPr lang="en-US" altLang="de-DE" sz="900" i="1" dirty="0"/>
          </a:p>
        </p:txBody>
      </p:sp>
      <p:sp>
        <p:nvSpPr>
          <p:cNvPr id="2054" name="Rectangle 14"/>
          <p:cNvSpPr>
            <a:spLocks noChangeArrowheads="1"/>
          </p:cNvSpPr>
          <p:nvPr/>
        </p:nvSpPr>
        <p:spPr bwMode="auto">
          <a:xfrm>
            <a:off x="457200" y="5791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Rectangle 16"/>
          <p:cNvSpPr>
            <a:spLocks noChangeArrowheads="1"/>
          </p:cNvSpPr>
          <p:nvPr/>
        </p:nvSpPr>
        <p:spPr bwMode="auto">
          <a:xfrm>
            <a:off x="21180425" y="32775319"/>
            <a:ext cx="9871075"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Conclusions</a:t>
            </a:r>
          </a:p>
        </p:txBody>
      </p:sp>
      <p:sp>
        <p:nvSpPr>
          <p:cNvPr id="2056" name="Text Box 25"/>
          <p:cNvSpPr txBox="1">
            <a:spLocks noChangeArrowheads="1"/>
          </p:cNvSpPr>
          <p:nvPr/>
        </p:nvSpPr>
        <p:spPr bwMode="auto">
          <a:xfrm>
            <a:off x="10905924" y="32462641"/>
            <a:ext cx="9602766" cy="89779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None/>
              <a:tabLst>
                <a:tab pos="288290" algn="l"/>
                <a:tab pos="540385" algn="l"/>
                <a:tab pos="828040" algn="l"/>
                <a:tab pos="1151890" algn="l"/>
              </a:tabLst>
            </a:pPr>
            <a:r>
              <a:rPr lang="en-GB" altLang="zh-CN" sz="3600" dirty="0"/>
              <a:t>    Time series prediction, which predicts future data by using historical data of length L X={x</a:t>
            </a:r>
            <a:r>
              <a:rPr lang="en-GB" altLang="zh-CN" sz="3600" baseline="-25000" dirty="0"/>
              <a:t>1</a:t>
            </a:r>
            <a:r>
              <a:rPr lang="en-GB" altLang="zh-CN" sz="3600" dirty="0"/>
              <a:t>,x</a:t>
            </a:r>
            <a:r>
              <a:rPr lang="en-GB" altLang="zh-CN" sz="3600" baseline="-25000" dirty="0"/>
              <a:t>2</a:t>
            </a:r>
            <a:r>
              <a:rPr lang="en-GB" altLang="zh-CN" sz="3600" dirty="0"/>
              <a:t>,…,</a:t>
            </a:r>
            <a:r>
              <a:rPr lang="en-GB" altLang="zh-CN" sz="3600" dirty="0" err="1"/>
              <a:t>x</a:t>
            </a:r>
            <a:r>
              <a:rPr lang="en-GB" altLang="zh-CN" sz="3600" baseline="-25000" dirty="0" err="1"/>
              <a:t>L</a:t>
            </a:r>
            <a:r>
              <a:rPr lang="en-GB" altLang="zh-CN" sz="3600" dirty="0"/>
              <a:t>} as input. For a length D, X={x</a:t>
            </a:r>
            <a:r>
              <a:rPr lang="en-GB" altLang="zh-CN" sz="3600" baseline="-25000" dirty="0"/>
              <a:t>L+1</a:t>
            </a:r>
            <a:r>
              <a:rPr lang="en-GB" altLang="zh-CN" sz="3600" dirty="0"/>
              <a:t>,x</a:t>
            </a:r>
            <a:r>
              <a:rPr lang="en-GB" altLang="zh-CN" sz="3600" baseline="-25000" dirty="0"/>
              <a:t>L+2</a:t>
            </a:r>
            <a:r>
              <a:rPr lang="en-GB" altLang="zh-CN" sz="3600" dirty="0"/>
              <a:t>,…,</a:t>
            </a:r>
            <a:r>
              <a:rPr lang="en-GB" altLang="zh-CN" sz="3600" dirty="0" err="1"/>
              <a:t>x</a:t>
            </a:r>
            <a:r>
              <a:rPr lang="en-GB" altLang="zh-CN" sz="3600" baseline="-25000" dirty="0" err="1"/>
              <a:t>L+D</a:t>
            </a:r>
            <a:r>
              <a:rPr lang="en-GB" altLang="zh-CN" sz="3600" dirty="0"/>
              <a:t>}, where xi is the number of channels in the input dataset at time I.</a:t>
            </a:r>
            <a:endParaRPr lang="zh-CN" altLang="zh-CN" sz="3600" dirty="0"/>
          </a:p>
          <a:p>
            <a:pPr algn="just">
              <a:buNone/>
              <a:tabLst>
                <a:tab pos="288290" algn="l"/>
                <a:tab pos="540385" algn="l"/>
                <a:tab pos="828040" algn="l"/>
                <a:tab pos="1151890" algn="l"/>
              </a:tabLst>
            </a:pPr>
            <a:r>
              <a:rPr lang="en-GB" altLang="zh-CN" sz="3600" dirty="0"/>
              <a:t>    The Feature Pyramid Network (FPN) and the </a:t>
            </a:r>
            <a:r>
              <a:rPr lang="en-GB" altLang="zh-CN" sz="3600" dirty="0" err="1"/>
              <a:t>Unet</a:t>
            </a:r>
            <a:r>
              <a:rPr lang="en-GB" altLang="zh-CN" sz="3600" dirty="0"/>
              <a:t> network make up the </a:t>
            </a:r>
            <a:r>
              <a:rPr lang="en-GB" altLang="zh-CN" sz="3600" dirty="0" err="1"/>
              <a:t>UnetTSF</a:t>
            </a:r>
            <a:r>
              <a:rPr lang="en-GB" altLang="zh-CN" sz="3600" dirty="0"/>
              <a:t> model that is employed in this work. We use a multilevel extraction method because simple data decomposition may result in feature loss. We set the </a:t>
            </a:r>
            <a:r>
              <a:rPr lang="en-GB" altLang="zh-CN" sz="3600" dirty="0" err="1"/>
              <a:t>Unet</a:t>
            </a:r>
            <a:r>
              <a:rPr lang="en-GB" altLang="zh-CN" sz="3600" dirty="0"/>
              <a:t> network's number of layers to four by stage, the average pooling layer's step size to stride=1, the padding size to padding=1, and the pooling kernel size to </a:t>
            </a:r>
            <a:r>
              <a:rPr lang="en-GB" altLang="zh-CN" sz="3600" dirty="0" err="1"/>
              <a:t>kernel_size</a:t>
            </a:r>
            <a:r>
              <a:rPr lang="en-GB" altLang="zh-CN" sz="3600" dirty="0"/>
              <a:t>=3. The FPN module processes the original data X to obtain four layers of input data.</a:t>
            </a:r>
          </a:p>
        </p:txBody>
      </p:sp>
      <p:sp>
        <p:nvSpPr>
          <p:cNvPr id="2057" name="Text Box 69"/>
          <p:cNvSpPr txBox="1">
            <a:spLocks noChangeArrowheads="1"/>
          </p:cNvSpPr>
          <p:nvPr/>
        </p:nvSpPr>
        <p:spPr bwMode="auto">
          <a:xfrm>
            <a:off x="10932446" y="17083612"/>
            <a:ext cx="9872663" cy="15795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Methodology</a:t>
            </a:r>
            <a:endParaRPr lang="en-AU" altLang="de-DE" sz="5900" b="1" dirty="0"/>
          </a:p>
        </p:txBody>
      </p:sp>
      <p:sp>
        <p:nvSpPr>
          <p:cNvPr id="2060" name="Text Box 106"/>
          <p:cNvSpPr txBox="1">
            <a:spLocks noChangeArrowheads="1"/>
          </p:cNvSpPr>
          <p:nvPr/>
        </p:nvSpPr>
        <p:spPr bwMode="auto">
          <a:xfrm>
            <a:off x="21488400" y="5943600"/>
            <a:ext cx="9601200" cy="54864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dirty="0"/>
          </a:p>
        </p:txBody>
      </p:sp>
      <p:sp>
        <p:nvSpPr>
          <p:cNvPr id="2062" name="Text Box 135"/>
          <p:cNvSpPr txBox="1">
            <a:spLocks noChangeArrowheads="1"/>
          </p:cNvSpPr>
          <p:nvPr/>
        </p:nvSpPr>
        <p:spPr bwMode="auto">
          <a:xfrm>
            <a:off x="21553488" y="4816475"/>
            <a:ext cx="9874250" cy="50165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ts val="450"/>
              </a:spcBef>
              <a:spcAft>
                <a:spcPts val="450"/>
              </a:spcAft>
              <a:buFontTx/>
              <a:buNone/>
            </a:pPr>
            <a:endParaRPr lang="en-US" altLang="de-DE" sz="3300"/>
          </a:p>
        </p:txBody>
      </p:sp>
      <p:sp>
        <p:nvSpPr>
          <p:cNvPr id="2063" name="Rectangle 141"/>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4" name="Rectangle 154"/>
          <p:cNvSpPr>
            <a:spLocks noChangeArrowheads="1"/>
          </p:cNvSpPr>
          <p:nvPr/>
        </p:nvSpPr>
        <p:spPr bwMode="auto">
          <a:xfrm>
            <a:off x="21178838" y="39655885"/>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6" name="Text Box 156"/>
          <p:cNvSpPr txBox="1">
            <a:spLocks noChangeArrowheads="1"/>
          </p:cNvSpPr>
          <p:nvPr/>
        </p:nvSpPr>
        <p:spPr bwMode="auto">
          <a:xfrm>
            <a:off x="21202650" y="33997676"/>
            <a:ext cx="9582150" cy="5656623"/>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180000" lvl="1" algn="just">
              <a:spcBef>
                <a:spcPct val="0"/>
              </a:spcBef>
              <a:buFontTx/>
              <a:buNone/>
            </a:pPr>
            <a:r>
              <a:rPr lang="en-GB" altLang="zh-CN" sz="3600" dirty="0">
                <a:ea typeface="等线" panose="02010600030101010101" pitchFamily="2" charset="-122"/>
              </a:rPr>
              <a:t>To increase the precision of short-term solar irradiance prediction, we fully utilize the benefits of the U-Net model in this study's time series data </a:t>
            </a:r>
            <a:r>
              <a:rPr lang="en-GB" altLang="zh-CN" sz="3600" dirty="0" err="1">
                <a:ea typeface="等线" panose="02010600030101010101" pitchFamily="2" charset="-122"/>
              </a:rPr>
              <a:t>prediction.UnetTSF</a:t>
            </a:r>
            <a:r>
              <a:rPr lang="en-GB" altLang="zh-CN" sz="3600" dirty="0">
                <a:ea typeface="等线" panose="02010600030101010101" pitchFamily="2" charset="-122"/>
              </a:rPr>
              <a:t> extracts shallow and deep features more efficiently while lowering computational complexity. Based on the </a:t>
            </a:r>
            <a:r>
              <a:rPr lang="en-GB" altLang="zh-CN" sz="3600" dirty="0" err="1">
                <a:ea typeface="等线" panose="02010600030101010101" pitchFamily="2" charset="-122"/>
              </a:rPr>
              <a:t>UnetTSF</a:t>
            </a:r>
            <a:r>
              <a:rPr lang="en-GB" altLang="zh-CN" sz="3600" dirty="0">
                <a:ea typeface="等线" panose="02010600030101010101" pitchFamily="2" charset="-122"/>
              </a:rPr>
              <a:t> network, the findings offer a novel and efficient feature extraction technique for solar irradiance forecasting research.</a:t>
            </a:r>
            <a:endParaRPr lang="pt-BR" altLang="de-DE" sz="3600" dirty="0">
              <a:ea typeface="等线" panose="02010600030101010101" pitchFamily="2" charset="-122"/>
            </a:endParaRPr>
          </a:p>
        </p:txBody>
      </p:sp>
      <p:sp>
        <p:nvSpPr>
          <p:cNvPr id="2067" name="Text Box 159"/>
          <p:cNvSpPr txBox="1">
            <a:spLocks noChangeArrowheads="1"/>
          </p:cNvSpPr>
          <p:nvPr/>
        </p:nvSpPr>
        <p:spPr bwMode="auto">
          <a:xfrm>
            <a:off x="508000" y="7440612"/>
            <a:ext cx="9604375" cy="3593215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FontTx/>
              <a:buNone/>
            </a:pPr>
            <a:endParaRPr lang="en-US" altLang="de-DE" sz="3300" dirty="0">
              <a:cs typeface="Times New Roman" panose="02020603050405020304" pitchFamily="18" charset="0"/>
            </a:endParaRPr>
          </a:p>
          <a:p>
            <a:pPr marL="180000" algn="just">
              <a:spcBef>
                <a:spcPts val="0"/>
              </a:spcBef>
              <a:buNone/>
              <a:tabLst>
                <a:tab pos="288290" algn="l"/>
                <a:tab pos="540385" algn="l"/>
                <a:tab pos="828040" algn="l"/>
                <a:tab pos="1151890" algn="l"/>
              </a:tabLst>
            </a:pPr>
            <a:r>
              <a:rPr lang="en-GB" altLang="zh-CN" sz="3600" dirty="0">
                <a:ea typeface="等线" panose="02010600030101010101" pitchFamily="2" charset="-122"/>
                <a:cs typeface="Times New Roman" panose="02020603050405020304" pitchFamily="18" charset="0"/>
              </a:rPr>
              <a:t>    </a:t>
            </a:r>
            <a:r>
              <a:rPr lang="en-GB" altLang="zh-CN" sz="3600" dirty="0">
                <a:cs typeface="Times New Roman" panose="02020603050405020304" pitchFamily="18" charset="0"/>
              </a:rPr>
              <a:t>Since conventional fossil fuels are non-renewable, their significant depletion would not only result in an energy crisis but also grave environmental contamination. Because solar power generation is non-polluting, renewable, and distributed, governments all over the world have promoted and supported </a:t>
            </a:r>
            <a:r>
              <a:rPr lang="en-GB" altLang="zh-CN" sz="3600" dirty="0" err="1">
                <a:cs typeface="Times New Roman" panose="02020603050405020304" pitchFamily="18" charset="0"/>
              </a:rPr>
              <a:t>it.Solar</a:t>
            </a:r>
            <a:r>
              <a:rPr lang="en-GB" altLang="zh-CN" sz="3600" dirty="0">
                <a:cs typeface="Times New Roman" panose="02020603050405020304" pitchFamily="18" charset="0"/>
              </a:rPr>
              <a:t> power generation systems are influenced by meteorological factors, such as cloud cover, aerosols, and geographic location, among other complex factors. As a result, photovoltaic power generation is characterized by obvious stochasticity, volatility, and intermittency, in contrast to fossil energy power generation, which is continuous and artificially regulated. Large-scale photovoltaic power generation introduces significant problems to modern smart grid scheduling and operation planning due to its intermittent and unpredictable nature, which also increases the complexity of grid management. Thus, after PV is linked to the grid, achieving steady PV production is essential to guaranteeing grid stability and security, and producing constant PV output requires precise solar irradiance prediction.</a:t>
            </a:r>
          </a:p>
          <a:p>
            <a:pPr marL="180000" algn="just">
              <a:buNone/>
            </a:pPr>
            <a:r>
              <a:rPr lang="en-US" altLang="zh-CN" sz="3600" dirty="0">
                <a:cs typeface="Times New Roman" panose="02020603050405020304" pitchFamily="18" charset="0"/>
              </a:rPr>
              <a:t>    Traditional statistical methods and physical models still have limitations in dealing with complex variations in solar irradiance, while neural network prediction methods in deep learning have become a hot research topic in this field. Recurrent neural network (RNN) can capture the temporal dependencies between sequences, but traditional RNN is prone to problems such as gradient vanishing when dealing with long sequences, and it is difficult to capture the long-term dependencies of time sequences; long-short-term memory network (LSTM) introduces the gating mechanism (input, forgetting, and output gates) and the memory unit based on RNN, and thus can deal with the long-term dependencies, but the result of the next time step of the LSTM model depends on the output of the previous time step, so LSTM is less efficient in large-scale datasets and long sequence tasks.</a:t>
            </a:r>
            <a:endParaRPr lang="zh-CN" altLang="zh-CN" sz="3600" dirty="0">
              <a:cs typeface="Times New Roman" panose="02020603050405020304" pitchFamily="18" charset="0"/>
            </a:endParaRPr>
          </a:p>
          <a:p>
            <a:pPr marL="180000" algn="just">
              <a:buNone/>
            </a:pPr>
            <a:r>
              <a:rPr lang="en-GB" altLang="zh-CN" sz="3600" dirty="0">
                <a:cs typeface="Times New Roman" panose="02020603050405020304" pitchFamily="18" charset="0"/>
              </a:rPr>
              <a:t>    A time series' initial one-dimensional structure is typically employed to depict changes in nearby points in time, and it typically has a seasonal or cyclical nature. Every cycle has time points that are dependent on timings in other cycles. To capture these cyclical dependencies, many prediction methods have been successively proposed.</a:t>
            </a:r>
            <a:r>
              <a:rPr lang="en-GB" altLang="zh-CN" sz="1800" dirty="0">
                <a:effectLst/>
                <a:latin typeface="Times New Roman" panose="02020603050405020304" pitchFamily="18" charset="0"/>
                <a:ea typeface="等线" panose="02010600030101010101" pitchFamily="2" charset="-122"/>
              </a:rPr>
              <a:t> </a:t>
            </a:r>
            <a:r>
              <a:rPr lang="en-GB" altLang="zh-CN" sz="3600" dirty="0">
                <a:cs typeface="Times New Roman" panose="02020603050405020304" pitchFamily="18" charset="0"/>
              </a:rPr>
              <a:t>Preprocessing the time series can effectively improve the forecasting ability of the model.</a:t>
            </a:r>
            <a:r>
              <a:rPr lang="en-US" altLang="zh-CN" sz="3600" dirty="0">
                <a:cs typeface="Times New Roman" panose="02020603050405020304" pitchFamily="18" charset="0"/>
              </a:rPr>
              <a:t> The linear complexity model (</a:t>
            </a:r>
            <a:r>
              <a:rPr lang="en-US" altLang="zh-CN" sz="3600" dirty="0" err="1">
                <a:cs typeface="Times New Roman" panose="02020603050405020304" pitchFamily="18" charset="0"/>
              </a:rPr>
              <a:t>DLinear</a:t>
            </a:r>
            <a:r>
              <a:rPr lang="en-US" altLang="zh-CN" sz="3600" dirty="0">
                <a:cs typeface="Times New Roman" panose="02020603050405020304" pitchFamily="18" charset="0"/>
              </a:rPr>
              <a:t>) decomposes the series data into seasonal and trend terms and uses two single-layer linear networks to extract and forecast the two respectively and then sums them up to obtain the prediction results. </a:t>
            </a:r>
            <a:r>
              <a:rPr lang="en-US" altLang="zh-CN" sz="3600" dirty="0" err="1">
                <a:cs typeface="Times New Roman" panose="02020603050405020304" pitchFamily="18" charset="0"/>
              </a:rPr>
              <a:t>Autoformer</a:t>
            </a:r>
            <a:r>
              <a:rPr lang="en-US" altLang="zh-CN" sz="3600" dirty="0">
                <a:cs typeface="Times New Roman" panose="02020603050405020304" pitchFamily="18" charset="0"/>
              </a:rPr>
              <a:t> and </a:t>
            </a:r>
            <a:r>
              <a:rPr lang="en-US" altLang="zh-CN" sz="3600" dirty="0" err="1">
                <a:cs typeface="Times New Roman" panose="02020603050405020304" pitchFamily="18" charset="0"/>
              </a:rPr>
              <a:t>FEDformer</a:t>
            </a:r>
            <a:r>
              <a:rPr lang="en-US" altLang="zh-CN" sz="3600" dirty="0">
                <a:cs typeface="Times New Roman" panose="02020603050405020304" pitchFamily="18" charset="0"/>
              </a:rPr>
              <a:t> fuse trend and seasonal terms through a feature fusion model and use the fused features for forecasting. Binary decomposition is a commonly used data decomposition method in deep learning, but the seasonal and trend terms of the decomposed data items are correlated. </a:t>
            </a:r>
          </a:p>
          <a:p>
            <a:pPr marL="180000" algn="just">
              <a:buNone/>
            </a:pPr>
            <a:r>
              <a:rPr lang="en-US" altLang="zh-CN" sz="3600" dirty="0">
                <a:cs typeface="Times New Roman" panose="02020603050405020304" pitchFamily="18" charset="0"/>
              </a:rPr>
              <a:t>    Simply decomposing the time series data into</a:t>
            </a:r>
            <a:endParaRPr lang="en-US" altLang="de-DE" sz="3600" dirty="0">
              <a:cs typeface="Times New Roman" panose="02020603050405020304" pitchFamily="18" charset="0"/>
            </a:endParaRPr>
          </a:p>
        </p:txBody>
      </p:sp>
      <p:sp>
        <p:nvSpPr>
          <p:cNvPr id="2068" name="Text Box 161"/>
          <p:cNvSpPr txBox="1">
            <a:spLocks noChangeArrowheads="1"/>
          </p:cNvSpPr>
          <p:nvPr/>
        </p:nvSpPr>
        <p:spPr bwMode="auto">
          <a:xfrm>
            <a:off x="21336000" y="5791200"/>
            <a:ext cx="9801225" cy="60960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endParaRPr lang="en-GB" altLang="de-DE" sz="3300"/>
          </a:p>
        </p:txBody>
      </p:sp>
      <p:sp>
        <p:nvSpPr>
          <p:cNvPr id="2069" name="Text Box 170"/>
          <p:cNvSpPr txBox="1">
            <a:spLocks noChangeArrowheads="1"/>
          </p:cNvSpPr>
          <p:nvPr/>
        </p:nvSpPr>
        <p:spPr bwMode="auto">
          <a:xfrm>
            <a:off x="21202650" y="41194043"/>
            <a:ext cx="9829800" cy="302418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0" algn="just">
              <a:buNone/>
            </a:pPr>
            <a:r>
              <a:rPr lang="en-US" altLang="zh-CN" sz="2100" dirty="0">
                <a:effectLst/>
                <a:latin typeface="Times New Roman" panose="02020603050405020304" pitchFamily="18" charset="0"/>
                <a:ea typeface="等线" panose="02010600030101010101" pitchFamily="2" charset="-122"/>
              </a:rPr>
              <a:t>[1]</a:t>
            </a:r>
            <a:r>
              <a:rPr lang="en-GB" altLang="zh-CN" sz="2100" dirty="0">
                <a:effectLst/>
                <a:latin typeface="Times New Roman" panose="02020603050405020304" pitchFamily="18" charset="0"/>
                <a:ea typeface="等线" panose="02010600030101010101" pitchFamily="2" charset="-122"/>
              </a:rPr>
              <a:t>N. </a:t>
            </a:r>
            <a:r>
              <a:rPr lang="en-GB" altLang="zh-CN" sz="2100" dirty="0" err="1">
                <a:effectLst/>
                <a:latin typeface="Times New Roman" panose="02020603050405020304" pitchFamily="18" charset="0"/>
                <a:ea typeface="等线" panose="02010600030101010101" pitchFamily="2" charset="-122"/>
              </a:rPr>
              <a:t>Navab</a:t>
            </a:r>
            <a:r>
              <a:rPr lang="en-GB" altLang="zh-CN" sz="2100" dirty="0">
                <a:effectLst/>
                <a:latin typeface="Times New Roman" panose="02020603050405020304" pitchFamily="18" charset="0"/>
                <a:ea typeface="等线" panose="02010600030101010101" pitchFamily="2" charset="-122"/>
              </a:rPr>
              <a:t>, J. </a:t>
            </a:r>
            <a:r>
              <a:rPr lang="en-GB" altLang="zh-CN" sz="2100" dirty="0" err="1">
                <a:effectLst/>
                <a:latin typeface="Times New Roman" panose="02020603050405020304" pitchFamily="18" charset="0"/>
                <a:ea typeface="等线" panose="02010600030101010101" pitchFamily="2" charset="-122"/>
              </a:rPr>
              <a:t>Hornegger</a:t>
            </a:r>
            <a:r>
              <a:rPr lang="en-GB" altLang="zh-CN" sz="2100" dirty="0">
                <a:effectLst/>
                <a:latin typeface="Times New Roman" panose="02020603050405020304" pitchFamily="18" charset="0"/>
                <a:ea typeface="等线" panose="02010600030101010101" pitchFamily="2" charset="-122"/>
              </a:rPr>
              <a:t>, W.M. Wells, A.F. </a:t>
            </a:r>
            <a:r>
              <a:rPr lang="en-GB" altLang="zh-CN" sz="2100" dirty="0" err="1">
                <a:effectLst/>
                <a:latin typeface="Times New Roman" panose="02020603050405020304" pitchFamily="18" charset="0"/>
                <a:ea typeface="等线" panose="02010600030101010101" pitchFamily="2" charset="-122"/>
              </a:rPr>
              <a:t>Frangi</a:t>
            </a:r>
            <a:r>
              <a:rPr lang="en-GB" altLang="zh-CN" sz="2100" dirty="0">
                <a:effectLst/>
                <a:latin typeface="Times New Roman" panose="02020603050405020304" pitchFamily="18" charset="0"/>
                <a:ea typeface="等线" panose="02010600030101010101" pitchFamily="2" charset="-122"/>
              </a:rPr>
              <a:t>, Medical Image Computing and Computer-Assisted Intervention - MICCAI 2015: 18th International Conference Munich, Germany, October 5-9, 2015 proceedings, part III, Lect. Notes </a:t>
            </a:r>
            <a:r>
              <a:rPr lang="en-GB" altLang="zh-CN" sz="2100" dirty="0" err="1">
                <a:effectLst/>
                <a:latin typeface="Times New Roman" panose="02020603050405020304" pitchFamily="18" charset="0"/>
                <a:ea typeface="等线" panose="02010600030101010101" pitchFamily="2" charset="-122"/>
              </a:rPr>
              <a:t>Comput</a:t>
            </a:r>
            <a:r>
              <a:rPr lang="en-GB" altLang="zh-CN" sz="2100" dirty="0">
                <a:effectLst/>
                <a:latin typeface="Times New Roman" panose="02020603050405020304" pitchFamily="18" charset="0"/>
                <a:ea typeface="等线" panose="02010600030101010101" pitchFamily="2" charset="-122"/>
              </a:rPr>
              <a:t>. Sci. (Including </a:t>
            </a:r>
            <a:r>
              <a:rPr lang="en-GB" altLang="zh-CN" sz="2100" dirty="0" err="1">
                <a:effectLst/>
                <a:latin typeface="Times New Roman" panose="02020603050405020304" pitchFamily="18" charset="0"/>
                <a:ea typeface="等线" panose="02010600030101010101" pitchFamily="2" charset="-122"/>
              </a:rPr>
              <a:t>Subser</a:t>
            </a:r>
            <a:r>
              <a:rPr lang="en-GB" altLang="zh-CN" sz="2100" dirty="0">
                <a:effectLst/>
                <a:latin typeface="Times New Roman" panose="02020603050405020304" pitchFamily="18" charset="0"/>
                <a:ea typeface="等线" panose="02010600030101010101" pitchFamily="2" charset="-122"/>
              </a:rPr>
              <a:t>. Lect. Notes </a:t>
            </a:r>
            <a:r>
              <a:rPr lang="en-GB" altLang="zh-CN" sz="2100" dirty="0" err="1">
                <a:effectLst/>
                <a:latin typeface="Times New Roman" panose="02020603050405020304" pitchFamily="18" charset="0"/>
                <a:ea typeface="等线" panose="02010600030101010101" pitchFamily="2" charset="-122"/>
              </a:rPr>
              <a:t>Artif</a:t>
            </a:r>
            <a:r>
              <a:rPr lang="en-GB" altLang="zh-CN" sz="2100" dirty="0">
                <a:effectLst/>
                <a:latin typeface="Times New Roman" panose="02020603050405020304" pitchFamily="18" charset="0"/>
                <a:ea typeface="等线" panose="02010600030101010101" pitchFamily="2" charset="-122"/>
              </a:rPr>
              <a:t>. </a:t>
            </a:r>
            <a:r>
              <a:rPr lang="en-GB" altLang="zh-CN" sz="2100" dirty="0" err="1">
                <a:effectLst/>
                <a:latin typeface="Times New Roman" panose="02020603050405020304" pitchFamily="18" charset="0"/>
                <a:ea typeface="等线" panose="02010600030101010101" pitchFamily="2" charset="-122"/>
              </a:rPr>
              <a:t>Intell</a:t>
            </a:r>
            <a:r>
              <a:rPr lang="en-GB" altLang="zh-CN" sz="2100" dirty="0">
                <a:effectLst/>
                <a:latin typeface="Times New Roman" panose="02020603050405020304" pitchFamily="18" charset="0"/>
                <a:ea typeface="等线" panose="02010600030101010101" pitchFamily="2" charset="-122"/>
              </a:rPr>
              <a:t>. Lect. Notes Bioinformatics) 9351 (2015) 12–20. https://doi.org/10.1007/978-3-319-24574-4.</a:t>
            </a:r>
            <a:endParaRPr lang="zh-CN" altLang="zh-CN" sz="2100" dirty="0">
              <a:effectLst/>
              <a:latin typeface="Times New Roman" panose="02020603050405020304" pitchFamily="18" charset="0"/>
              <a:ea typeface="等线" panose="02010600030101010101" pitchFamily="2" charset="-122"/>
            </a:endParaRPr>
          </a:p>
          <a:p>
            <a:pPr marL="0" algn="just">
              <a:buNone/>
            </a:pPr>
            <a:r>
              <a:rPr lang="en-US" altLang="zh-CN" sz="2100" dirty="0">
                <a:ea typeface="等线" panose="02010600030101010101" pitchFamily="2" charset="-122"/>
              </a:rPr>
              <a:t>[2]</a:t>
            </a:r>
            <a:r>
              <a:rPr lang="en-GB" altLang="zh-CN" sz="2100" dirty="0">
                <a:effectLst/>
                <a:latin typeface="Times New Roman" panose="02020603050405020304" pitchFamily="18" charset="0"/>
                <a:ea typeface="等线" panose="02010600030101010101" pitchFamily="2" charset="-122"/>
              </a:rPr>
              <a:t>T.Y. Lin, P. </a:t>
            </a:r>
            <a:r>
              <a:rPr lang="en-GB" altLang="zh-CN" sz="2100" dirty="0" err="1">
                <a:effectLst/>
                <a:latin typeface="Times New Roman" panose="02020603050405020304" pitchFamily="18" charset="0"/>
                <a:ea typeface="等线" panose="02010600030101010101" pitchFamily="2" charset="-122"/>
              </a:rPr>
              <a:t>Dollár</a:t>
            </a:r>
            <a:r>
              <a:rPr lang="en-GB" altLang="zh-CN" sz="2100" dirty="0">
                <a:effectLst/>
                <a:latin typeface="Times New Roman" panose="02020603050405020304" pitchFamily="18" charset="0"/>
                <a:ea typeface="等线" panose="02010600030101010101" pitchFamily="2" charset="-122"/>
              </a:rPr>
              <a:t>, R. </a:t>
            </a:r>
            <a:r>
              <a:rPr lang="en-GB" altLang="zh-CN" sz="2100" dirty="0" err="1">
                <a:effectLst/>
                <a:latin typeface="Times New Roman" panose="02020603050405020304" pitchFamily="18" charset="0"/>
                <a:ea typeface="等线" panose="02010600030101010101" pitchFamily="2" charset="-122"/>
              </a:rPr>
              <a:t>Girshick</a:t>
            </a:r>
            <a:r>
              <a:rPr lang="en-GB" altLang="zh-CN" sz="2100" dirty="0">
                <a:effectLst/>
                <a:latin typeface="Times New Roman" panose="02020603050405020304" pitchFamily="18" charset="0"/>
                <a:ea typeface="等线" panose="02010600030101010101" pitchFamily="2" charset="-122"/>
              </a:rPr>
              <a:t>, K. He, B. Hariharan, S. </a:t>
            </a:r>
            <a:r>
              <a:rPr lang="en-GB" altLang="zh-CN" sz="2100" dirty="0" err="1">
                <a:effectLst/>
                <a:latin typeface="Times New Roman" panose="02020603050405020304" pitchFamily="18" charset="0"/>
                <a:ea typeface="等线" panose="02010600030101010101" pitchFamily="2" charset="-122"/>
              </a:rPr>
              <a:t>Belongie</a:t>
            </a:r>
            <a:r>
              <a:rPr lang="en-GB" altLang="zh-CN" sz="2100" dirty="0">
                <a:effectLst/>
                <a:latin typeface="Times New Roman" panose="02020603050405020304" pitchFamily="18" charset="0"/>
                <a:ea typeface="等线" panose="02010600030101010101" pitchFamily="2" charset="-122"/>
              </a:rPr>
              <a:t>, Feature pyramid networks for object detection, Proc. - 30th IEEE Conf. </a:t>
            </a:r>
            <a:r>
              <a:rPr lang="en-GB" altLang="zh-CN" sz="2100" dirty="0" err="1">
                <a:effectLst/>
                <a:latin typeface="Times New Roman" panose="02020603050405020304" pitchFamily="18" charset="0"/>
                <a:ea typeface="等线" panose="02010600030101010101" pitchFamily="2" charset="-122"/>
              </a:rPr>
              <a:t>Comput</a:t>
            </a:r>
            <a:r>
              <a:rPr lang="en-GB" altLang="zh-CN" sz="2100" dirty="0">
                <a:effectLst/>
                <a:latin typeface="Times New Roman" panose="02020603050405020304" pitchFamily="18" charset="0"/>
                <a:ea typeface="等线" panose="02010600030101010101" pitchFamily="2" charset="-122"/>
              </a:rPr>
              <a:t>. Vis. Pattern Recognition, CVPR 2017 2017-Janua (2017) 936–944. https://doi.org/10.1109/CVPR.2017.106.</a:t>
            </a:r>
            <a:endParaRPr lang="zh-CN" altLang="zh-CN" sz="2100" dirty="0">
              <a:effectLst/>
              <a:latin typeface="Times New Roman" panose="02020603050405020304" pitchFamily="18" charset="0"/>
              <a:ea typeface="等线" panose="02010600030101010101" pitchFamily="2" charset="-122"/>
            </a:endParaRPr>
          </a:p>
        </p:txBody>
      </p:sp>
      <p:sp>
        <p:nvSpPr>
          <p:cNvPr id="2070" name="Text Box 173"/>
          <p:cNvSpPr txBox="1">
            <a:spLocks noChangeArrowheads="1"/>
          </p:cNvSpPr>
          <p:nvPr/>
        </p:nvSpPr>
        <p:spPr bwMode="auto">
          <a:xfrm>
            <a:off x="10932963" y="18747000"/>
            <a:ext cx="9566274" cy="6930395"/>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180000" lvl="2" algn="just">
              <a:spcBef>
                <a:spcPct val="0"/>
              </a:spcBef>
              <a:buFontTx/>
              <a:buNone/>
            </a:pPr>
            <a:r>
              <a:rPr lang="en-GB" altLang="zh-CN" sz="3600" dirty="0">
                <a:cs typeface="Times New Roman" panose="02020603050405020304" pitchFamily="18" charset="0"/>
              </a:rPr>
              <a:t>    In this study, the proposed </a:t>
            </a:r>
            <a:r>
              <a:rPr lang="en-GB" altLang="zh-CN" sz="3600" dirty="0" err="1">
                <a:cs typeface="Times New Roman" panose="02020603050405020304" pitchFamily="18" charset="0"/>
              </a:rPr>
              <a:t>UnetTSF</a:t>
            </a:r>
            <a:r>
              <a:rPr lang="en-GB" altLang="zh-CN" sz="3600" dirty="0">
                <a:cs typeface="Times New Roman" panose="02020603050405020304" pitchFamily="18" charset="0"/>
              </a:rPr>
              <a:t> decomposes the time series into time series with seasonal, cyclic, trend, and fluctuation terms through the FPN module, extracts multi-scale temporal features through a multilayer extraction method, then predicts the future data by using multiple fully connected layers with output data of the same length as the input data, and finally fuses the upper features with local features through fusion module, and obtains the final prediction results[2].</a:t>
            </a:r>
            <a:r>
              <a:rPr lang="en-GB" altLang="zh-CN" sz="3600" dirty="0"/>
              <a:t>The model overview diagram of </a:t>
            </a:r>
            <a:r>
              <a:rPr lang="en-GB" altLang="zh-CN" sz="3600" dirty="0" err="1"/>
              <a:t>UnetTSF</a:t>
            </a:r>
            <a:r>
              <a:rPr lang="en-GB" altLang="zh-CN" sz="3600" dirty="0"/>
              <a:t> is shown below.</a:t>
            </a:r>
            <a:endParaRPr lang="en-AU" altLang="de-DE" sz="3600" dirty="0">
              <a:cs typeface="Times New Roman" panose="02020603050405020304" pitchFamily="18" charset="0"/>
            </a:endParaRPr>
          </a:p>
        </p:txBody>
      </p:sp>
      <p:sp>
        <p:nvSpPr>
          <p:cNvPr id="2071" name="Rectangle 176"/>
          <p:cNvSpPr>
            <a:spLocks noChangeArrowheads="1"/>
          </p:cNvSpPr>
          <p:nvPr/>
        </p:nvSpPr>
        <p:spPr bwMode="auto">
          <a:xfrm>
            <a:off x="21186212" y="15759165"/>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Results</a:t>
            </a:r>
          </a:p>
        </p:txBody>
      </p:sp>
      <p:sp>
        <p:nvSpPr>
          <p:cNvPr id="2073" name="Text Box 181"/>
          <p:cNvSpPr txBox="1">
            <a:spLocks noChangeArrowheads="1"/>
          </p:cNvSpPr>
          <p:nvPr/>
        </p:nvSpPr>
        <p:spPr bwMode="auto">
          <a:xfrm>
            <a:off x="10591800" y="42443400"/>
            <a:ext cx="10134600" cy="1447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endParaRPr lang="pt-BR" altLang="de-DE" sz="3300" dirty="0"/>
          </a:p>
        </p:txBody>
      </p:sp>
      <p:pic>
        <p:nvPicPr>
          <p:cNvPr id="2076" name="图片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46400" y="2743200"/>
            <a:ext cx="198913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7" name="图片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49412" y="3009900"/>
            <a:ext cx="58086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图片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162300"/>
            <a:ext cx="1158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1" name="文本框 9"/>
          <p:cNvSpPr txBox="1">
            <a:spLocks noChangeArrowheads="1"/>
          </p:cNvSpPr>
          <p:nvPr/>
        </p:nvSpPr>
        <p:spPr bwMode="auto">
          <a:xfrm>
            <a:off x="12291700" y="31805013"/>
            <a:ext cx="69342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3300" b="1" dirty="0">
                <a:ea typeface="宋体" panose="02010600030101010101" pitchFamily="2" charset="-122"/>
              </a:rPr>
              <a:t>Fig.1. </a:t>
            </a:r>
            <a:r>
              <a:rPr lang="en-GB" altLang="zh-CN" sz="3300" dirty="0">
                <a:ea typeface="宋体" panose="02010600030101010101" pitchFamily="2" charset="-122"/>
              </a:rPr>
              <a:t>Overview of the </a:t>
            </a:r>
            <a:r>
              <a:rPr lang="en-GB" altLang="zh-CN" sz="3300" dirty="0" err="1">
                <a:ea typeface="宋体" panose="02010600030101010101" pitchFamily="2" charset="-122"/>
              </a:rPr>
              <a:t>UnetTSF</a:t>
            </a:r>
            <a:r>
              <a:rPr lang="en-GB" altLang="zh-CN" sz="3300" dirty="0">
                <a:ea typeface="宋体" panose="02010600030101010101" pitchFamily="2" charset="-122"/>
              </a:rPr>
              <a:t> model</a:t>
            </a:r>
            <a:endParaRPr lang="en-US" altLang="zh-CN" sz="3300" dirty="0">
              <a:ea typeface="宋体" panose="02010600030101010101" pitchFamily="2" charset="-122"/>
            </a:endParaRPr>
          </a:p>
        </p:txBody>
      </p:sp>
      <p:sp>
        <p:nvSpPr>
          <p:cNvPr id="10" name="文本框 9"/>
          <p:cNvSpPr txBox="1"/>
          <p:nvPr/>
        </p:nvSpPr>
        <p:spPr>
          <a:xfrm>
            <a:off x="21171825" y="17350333"/>
            <a:ext cx="9605962" cy="8771632"/>
          </a:xfrm>
          <a:prstGeom prst="rect">
            <a:avLst/>
          </a:prstGeom>
          <a:noFill/>
        </p:spPr>
        <p:txBody>
          <a:bodyPr wrap="square" rtlCol="0">
            <a:spAutoFit/>
          </a:bodyPr>
          <a:lstStyle/>
          <a:p>
            <a:pPr marL="180000" algn="just">
              <a:spcBef>
                <a:spcPts val="24"/>
              </a:spcBef>
            </a:pPr>
            <a:r>
              <a:rPr lang="en-GB" altLang="zh-CN" sz="3600" dirty="0"/>
              <a:t>    The datasets used in this investigation are Clark and Folsom from the United States. They are from the National Renewable Energy Laboratory (https://midcdmz.nrel.gov). The first dataset, Clark, includes four years of comprehensive data from January 1, 2009 to December 31, 2012. The second dataset, Folsom, includes comprehensive data for three years, from January 1, 2014 to December 31, 2016.In this paper, the mean absolute error (MAE), root mean square error (RMSE), and R-squared (R2) is used to evaluate the models of interest together.</a:t>
            </a:r>
          </a:p>
          <a:p>
            <a:pPr marL="180000" algn="just">
              <a:spcBef>
                <a:spcPts val="24"/>
              </a:spcBef>
            </a:pPr>
            <a:r>
              <a:rPr lang="en-GB" altLang="zh-CN" sz="3300" b="1" dirty="0">
                <a:ea typeface="宋体" panose="02010600030101010101" pitchFamily="2" charset="-122"/>
              </a:rPr>
              <a:t>Table 1. </a:t>
            </a:r>
            <a:r>
              <a:rPr lang="en-GB" altLang="zh-CN" sz="3600" dirty="0"/>
              <a:t>Evaluation metrics compared proposed models with other models for one-hour ahead prediction.</a:t>
            </a:r>
            <a:endParaRPr lang="zh-CN" altLang="zh-CN" sz="3600" dirty="0"/>
          </a:p>
          <a:p>
            <a:pPr algn="just"/>
            <a:endParaRPr lang="zh-CN" altLang="en-US" dirty="0"/>
          </a:p>
        </p:txBody>
      </p:sp>
      <p:pic>
        <p:nvPicPr>
          <p:cNvPr id="12" name="图片 11"/>
          <p:cNvPicPr>
            <a:picLocks noChangeAspect="1"/>
          </p:cNvPicPr>
          <p:nvPr/>
        </p:nvPicPr>
        <p:blipFill rotWithShape="1">
          <a:blip r:embed="rId5" cstate="print">
            <a:extLst>
              <a:ext uri="{28A0092B-C50C-407E-A947-70E740481C1C}">
                <a14:useLocalDpi xmlns:a14="http://schemas.microsoft.com/office/drawing/2010/main" val="0"/>
              </a:ext>
            </a:extLst>
          </a:blip>
          <a:srcRect l="5049" t="7480" r="15337" b="7025"/>
          <a:stretch/>
        </p:blipFill>
        <p:spPr>
          <a:xfrm>
            <a:off x="10932446" y="25741234"/>
            <a:ext cx="9832504" cy="5940000"/>
          </a:xfrm>
          <a:prstGeom prst="rect">
            <a:avLst/>
          </a:prstGeom>
        </p:spPr>
      </p:pic>
      <p:sp>
        <p:nvSpPr>
          <p:cNvPr id="16" name="文本框 15"/>
          <p:cNvSpPr txBox="1"/>
          <p:nvPr/>
        </p:nvSpPr>
        <p:spPr>
          <a:xfrm>
            <a:off x="21174556" y="29195599"/>
            <a:ext cx="9610244" cy="3416320"/>
          </a:xfrm>
          <a:prstGeom prst="rect">
            <a:avLst/>
          </a:prstGeom>
          <a:noFill/>
        </p:spPr>
        <p:txBody>
          <a:bodyPr wrap="square" rtlCol="0">
            <a:spAutoFit/>
          </a:bodyPr>
          <a:lstStyle/>
          <a:p>
            <a:pPr marL="180000" indent="139700" algn="just">
              <a:spcBef>
                <a:spcPts val="300"/>
              </a:spcBef>
              <a:spcAft>
                <a:spcPts val="0"/>
              </a:spcAft>
            </a:pPr>
            <a:r>
              <a:rPr lang="en-GB" altLang="zh-CN" sz="3600" dirty="0">
                <a:ea typeface="等线" panose="02010600030101010101" pitchFamily="2" charset="-122"/>
              </a:rPr>
              <a:t>    </a:t>
            </a:r>
            <a:r>
              <a:rPr lang="en-GB" altLang="zh-CN" sz="3600" dirty="0"/>
              <a:t>The experimental results show that </a:t>
            </a:r>
            <a:r>
              <a:rPr lang="en-GB" altLang="zh-CN" sz="3600" dirty="0" err="1"/>
              <a:t>UnetTSF</a:t>
            </a:r>
            <a:r>
              <a:rPr lang="en-GB" altLang="zh-CN" sz="3600" dirty="0"/>
              <a:t> can extract the features of time series data more accurately and automatically. The method has good prediction accuracy for different weather types, and the </a:t>
            </a:r>
            <a:r>
              <a:rPr lang="en-GB" altLang="zh-CN" sz="3600" dirty="0" err="1"/>
              <a:t>nRMSE</a:t>
            </a:r>
            <a:r>
              <a:rPr lang="en-GB" altLang="zh-CN" sz="3600" dirty="0"/>
              <a:t> is improved compared with other models.</a:t>
            </a:r>
            <a:endParaRPr lang="zh-CN" altLang="zh-CN" sz="3600" dirty="0"/>
          </a:p>
        </p:txBody>
      </p:sp>
      <p:sp>
        <p:nvSpPr>
          <p:cNvPr id="7" name="Text Box 25">
            <a:extLst>
              <a:ext uri="{FF2B5EF4-FFF2-40B4-BE49-F238E27FC236}">
                <a16:creationId xmlns:a16="http://schemas.microsoft.com/office/drawing/2014/main" id="{BDBF0019-C721-6855-C6A2-87E6E8747707}"/>
              </a:ext>
            </a:extLst>
          </p:cNvPr>
          <p:cNvSpPr txBox="1">
            <a:spLocks noChangeArrowheads="1"/>
          </p:cNvSpPr>
          <p:nvPr/>
        </p:nvSpPr>
        <p:spPr bwMode="auto">
          <a:xfrm>
            <a:off x="21132800" y="6103646"/>
            <a:ext cx="9522973" cy="71048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180000" algn="just">
              <a:buNone/>
              <a:tabLst>
                <a:tab pos="288290" algn="l"/>
                <a:tab pos="540385" algn="l"/>
                <a:tab pos="828040" algn="l"/>
                <a:tab pos="1151890" algn="l"/>
              </a:tabLst>
            </a:pPr>
            <a:r>
              <a:rPr lang="en-GB" altLang="zh-CN" sz="3600" dirty="0"/>
              <a:t>    FPN is an effective tool for extracting features at different scales. The top of the pyramid typically contains more semantic information and concentrated trend features compared to the bottom, while the bottom of the pyramid has higher resolution and shallower information, making seasonal features more noticeable in the bottom layer. The multiscale temporal feature x is predicted by multiple fully connected predictions to get the predicted value Y={y</a:t>
            </a:r>
            <a:r>
              <a:rPr lang="en-GB" altLang="zh-CN" sz="3600" baseline="-25000" dirty="0"/>
              <a:t>1</a:t>
            </a:r>
            <a:r>
              <a:rPr lang="en-GB" altLang="zh-CN" sz="3600" dirty="0"/>
              <a:t>,y</a:t>
            </a:r>
            <a:r>
              <a:rPr lang="en-GB" altLang="zh-CN" sz="3600" baseline="-25000" dirty="0"/>
              <a:t>2</a:t>
            </a:r>
            <a:r>
              <a:rPr lang="en-GB" altLang="zh-CN" sz="3600" dirty="0"/>
              <a:t>,y</a:t>
            </a:r>
            <a:r>
              <a:rPr lang="en-GB" altLang="zh-CN" sz="3600" baseline="-25000" dirty="0"/>
              <a:t>3</a:t>
            </a:r>
            <a:r>
              <a:rPr lang="en-GB" altLang="zh-CN" sz="3600" dirty="0"/>
              <a:t>,y</a:t>
            </a:r>
            <a:r>
              <a:rPr lang="en-GB" altLang="zh-CN" sz="3600" baseline="-25000" dirty="0"/>
              <a:t>4</a:t>
            </a:r>
            <a:r>
              <a:rPr lang="en-GB" altLang="zh-CN" sz="3600" dirty="0"/>
              <a:t>}. The multi-stage fusion module splices y</a:t>
            </a:r>
            <a:r>
              <a:rPr lang="en-GB" altLang="zh-CN" sz="3600" baseline="-25000" dirty="0"/>
              <a:t>i-1</a:t>
            </a:r>
            <a:r>
              <a:rPr lang="en-GB" altLang="zh-CN" sz="3600" dirty="0"/>
              <a:t> with </a:t>
            </a:r>
            <a:r>
              <a:rPr lang="en-GB" altLang="zh-CN" sz="3600" dirty="0" err="1"/>
              <a:t>y</a:t>
            </a:r>
            <a:r>
              <a:rPr lang="en-GB" altLang="zh-CN" sz="3600" baseline="-25000" dirty="0" err="1"/>
              <a:t>i</a:t>
            </a:r>
            <a:r>
              <a:rPr lang="en-GB" altLang="zh-CN" sz="3600" dirty="0"/>
              <a:t> and then passes through the fully connected layer to get the output </a:t>
            </a:r>
            <a:r>
              <a:rPr lang="en-GB" altLang="zh-CN" sz="3600" dirty="0" err="1"/>
              <a:t>y_out</a:t>
            </a:r>
            <a:r>
              <a:rPr lang="en-GB" altLang="zh-CN" sz="3600" baseline="-25000" dirty="0" err="1"/>
              <a:t>i</a:t>
            </a:r>
            <a:r>
              <a:rPr lang="en-GB" altLang="zh-CN" sz="3600" dirty="0"/>
              <a:t> </a:t>
            </a:r>
            <a:r>
              <a:rPr lang="en-US" altLang="zh-CN" sz="3600" dirty="0"/>
              <a:t>to fully utilize the trend and seasonal features.</a:t>
            </a:r>
            <a:endParaRPr lang="en-GB" altLang="zh-CN" sz="3600" dirty="0"/>
          </a:p>
        </p:txBody>
      </p:sp>
      <p:pic>
        <p:nvPicPr>
          <p:cNvPr id="23" name="图片 22">
            <a:extLst>
              <a:ext uri="{FF2B5EF4-FFF2-40B4-BE49-F238E27FC236}">
                <a16:creationId xmlns:a16="http://schemas.microsoft.com/office/drawing/2014/main" id="{F2DDFD9D-409D-F842-2E77-1DC84CF9F75F}"/>
              </a:ext>
            </a:extLst>
          </p:cNvPr>
          <p:cNvPicPr>
            <a:picLocks noChangeAspect="1"/>
          </p:cNvPicPr>
          <p:nvPr/>
        </p:nvPicPr>
        <p:blipFill>
          <a:blip r:embed="rId6"/>
          <a:stretch>
            <a:fillRect/>
          </a:stretch>
        </p:blipFill>
        <p:spPr>
          <a:xfrm>
            <a:off x="21254375" y="25730879"/>
            <a:ext cx="9720000" cy="3452814"/>
          </a:xfrm>
          <a:prstGeom prst="rect">
            <a:avLst/>
          </a:prstGeom>
        </p:spPr>
      </p:pic>
      <p:pic>
        <p:nvPicPr>
          <p:cNvPr id="28" name="图片 27">
            <a:extLst>
              <a:ext uri="{FF2B5EF4-FFF2-40B4-BE49-F238E27FC236}">
                <a16:creationId xmlns:a16="http://schemas.microsoft.com/office/drawing/2014/main" id="{655B4878-C143-33E6-7BB1-3E51B8E8AB35}"/>
              </a:ext>
            </a:extLst>
          </p:cNvPr>
          <p:cNvPicPr>
            <a:picLocks noChangeAspect="1"/>
          </p:cNvPicPr>
          <p:nvPr/>
        </p:nvPicPr>
        <p:blipFill rotWithShape="1">
          <a:blip r:embed="rId7"/>
          <a:srcRect l="529" t="7075" r="555" b="5572"/>
          <a:stretch/>
        </p:blipFill>
        <p:spPr>
          <a:xfrm>
            <a:off x="10996262" y="41572135"/>
            <a:ext cx="9732402" cy="2268000"/>
          </a:xfrm>
          <a:prstGeom prst="rect">
            <a:avLst/>
          </a:prstGeom>
        </p:spPr>
      </p:pic>
      <p:pic>
        <p:nvPicPr>
          <p:cNvPr id="30" name="图片 29">
            <a:extLst>
              <a:ext uri="{FF2B5EF4-FFF2-40B4-BE49-F238E27FC236}">
                <a16:creationId xmlns:a16="http://schemas.microsoft.com/office/drawing/2014/main" id="{579C92E3-D7B9-4793-9834-F4AED1FBACD4}"/>
              </a:ext>
            </a:extLst>
          </p:cNvPr>
          <p:cNvPicPr>
            <a:picLocks noChangeAspect="1"/>
          </p:cNvPicPr>
          <p:nvPr/>
        </p:nvPicPr>
        <p:blipFill rotWithShape="1">
          <a:blip r:embed="rId8"/>
          <a:srcRect t="9161" b="11801"/>
          <a:stretch/>
        </p:blipFill>
        <p:spPr>
          <a:xfrm>
            <a:off x="21529840" y="13571832"/>
            <a:ext cx="9169069" cy="2020251"/>
          </a:xfrm>
          <a:prstGeom prst="rect">
            <a:avLst/>
          </a:prstGeom>
        </p:spPr>
      </p:pic>
      <p:sp>
        <p:nvSpPr>
          <p:cNvPr id="3" name="文本框 2">
            <a:extLst>
              <a:ext uri="{FF2B5EF4-FFF2-40B4-BE49-F238E27FC236}">
                <a16:creationId xmlns:a16="http://schemas.microsoft.com/office/drawing/2014/main" id="{BE94D9E7-EA8B-5888-CD47-140CF531900C}"/>
              </a:ext>
            </a:extLst>
          </p:cNvPr>
          <p:cNvSpPr txBox="1"/>
          <p:nvPr/>
        </p:nvSpPr>
        <p:spPr>
          <a:xfrm>
            <a:off x="11031381" y="5816786"/>
            <a:ext cx="9440789" cy="11172289"/>
          </a:xfrm>
          <a:prstGeom prst="rect">
            <a:avLst/>
          </a:prstGeom>
          <a:noFill/>
        </p:spPr>
        <p:txBody>
          <a:bodyPr wrap="square">
            <a:spAutoFit/>
          </a:bodyPr>
          <a:lstStyle/>
          <a:p>
            <a:pPr marL="180000" algn="just"/>
            <a:r>
              <a:rPr lang="en-US" altLang="zh-CN" sz="3600" dirty="0">
                <a:cs typeface="Times New Roman" panose="02020603050405020304" pitchFamily="18" charset="0"/>
              </a:rPr>
              <a:t>trend and seasonal terms into their respective feature extraction modules for feature extraction and prediction, and then performing predictive feature fusion will cause the seasonal terms to lose their trend features and the trend terms to lose their seasonal features.</a:t>
            </a:r>
            <a:endParaRPr lang="en-GB" altLang="zh-CN" sz="3600" dirty="0">
              <a:cs typeface="Times New Roman" panose="02020603050405020304" pitchFamily="18" charset="0"/>
            </a:endParaRPr>
          </a:p>
          <a:p>
            <a:pPr marL="180000" algn="just"/>
            <a:r>
              <a:rPr lang="en-GB" altLang="zh-CN" sz="3600" dirty="0">
                <a:cs typeface="Times New Roman" panose="02020603050405020304" pitchFamily="18" charset="0"/>
              </a:rPr>
              <a:t>    To better retain the trend and seasonal characteristics, this research provides a solar irradiance prediction approach based on the </a:t>
            </a:r>
            <a:r>
              <a:rPr lang="en-GB" altLang="zh-CN" sz="3600" dirty="0" err="1">
                <a:cs typeface="Times New Roman" panose="02020603050405020304" pitchFamily="18" charset="0"/>
              </a:rPr>
              <a:t>UnetTSF</a:t>
            </a:r>
            <a:r>
              <a:rPr lang="en-GB" altLang="zh-CN" sz="3600" dirty="0">
                <a:cs typeface="Times New Roman" panose="02020603050405020304" pitchFamily="18" charset="0"/>
              </a:rPr>
              <a:t> model. While the decoder module retains the effective features and uses progressive fusion operations to de-noise them, the U-shaped network (U-Net) encoder module compresses the input data and extracts useful features from it[1]. By bypassing the relevant levels of the encoder and decoder, the approach can retain the finer features lost during the encoder process. As a result, forecasts of solar irradiance become more accurate as the model is better able to incorporate seasonal patterns and trends in solar irradiance.</a:t>
            </a:r>
            <a:endParaRPr lang="zh-CN" altLang="en-US" sz="3600" dirty="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TotalTime>
  <Words>1420</Words>
  <Application>Microsoft Office PowerPoint</Application>
  <PresentationFormat>自定义</PresentationFormat>
  <Paragraphs>29</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等线</vt:lpstr>
      <vt:lpstr>宋体</vt:lpstr>
      <vt:lpstr>Arial</vt:lpstr>
      <vt:lpstr>Times New Roman</vt:lpstr>
      <vt:lpstr>Diseño predeterminado</vt:lpstr>
      <vt:lpstr>PowerPoint 演示文稿</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ASUS</cp:lastModifiedBy>
  <cp:revision>236</cp:revision>
  <cp:lastPrinted>2000-11-30T06:22:24Z</cp:lastPrinted>
  <dcterms:created xsi:type="dcterms:W3CDTF">1999-11-19T11:42:42Z</dcterms:created>
  <dcterms:modified xsi:type="dcterms:W3CDTF">2024-05-08T11:02:05Z</dcterms:modified>
</cp:coreProperties>
</file>