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32004000" cy="44958000"/>
  <p:notesSz cx="6732588" cy="9855200"/>
  <p:custDataLst>
    <p:tags r:id="rId3"/>
  </p:custDataLst>
  <p:defaultTextStyle>
    <a:defPPr>
      <a:defRPr lang="en-AU"/>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userDrawn="1">
          <p15:clr>
            <a:srgbClr val="A4A3A4"/>
          </p15:clr>
        </p15:guide>
        <p15:guide id="2" pos="10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p:normalViewPr>
  <p:slideViewPr>
    <p:cSldViewPr showGuides="1">
      <p:cViewPr>
        <p:scale>
          <a:sx n="30" d="100"/>
          <a:sy n="30" d="100"/>
        </p:scale>
        <p:origin x="2472" y="66"/>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日期占位符 6"/>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8" name="页脚占位符 7"/>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9" name="灯片编号占位符 8"/>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日期占位符 2"/>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 name="页脚占位符 2"/>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灯片编号占位符 3"/>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vert="horz" wrap="square" lIns="435326" tIns="217663" rIns="435326" bIns="217663"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352925" rtl="0" eaLnBrk="0" fontAlgn="base" latinLnBrk="0" hangingPunct="0">
              <a:lnSpc>
                <a:spcPct val="100000"/>
              </a:lnSpc>
              <a:spcBef>
                <a:spcPct val="20000"/>
              </a:spcBef>
              <a:spcAft>
                <a:spcPct val="0"/>
              </a:spcAft>
              <a:buClrTx/>
              <a:buSzTx/>
              <a:buFontTx/>
              <a:buNone/>
              <a:defRPr/>
            </a:pPr>
            <a:endParaRPr kumimoji="0" lang="de-DE"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2398713" y="3994150"/>
            <a:ext cx="27206575" cy="7496175"/>
          </a:xfrm>
          <a:prstGeom prst="rect">
            <a:avLst/>
          </a:prstGeom>
          <a:noFill/>
          <a:ln w="9525">
            <a:noFill/>
          </a:ln>
        </p:spPr>
        <p:txBody>
          <a:bodyPr lIns="435326" tIns="217663" rIns="435326" bIns="217663" anchor="ctr" anchorCtr="0"/>
          <a:lstStyle/>
          <a:p>
            <a:pPr lvl="0"/>
            <a:r>
              <a:rPr lang="en-AU" altLang="de-DE" dirty="0"/>
              <a:t>Click to edit Master title style</a:t>
            </a:r>
          </a:p>
        </p:txBody>
      </p:sp>
      <p:sp>
        <p:nvSpPr>
          <p:cNvPr id="1027" name="Rectangle 3"/>
          <p:cNvSpPr>
            <a:spLocks noGrp="1"/>
          </p:cNvSpPr>
          <p:nvPr>
            <p:ph type="body" idx="1"/>
          </p:nvPr>
        </p:nvSpPr>
        <p:spPr>
          <a:xfrm>
            <a:off x="2398713" y="12987338"/>
            <a:ext cx="27206575" cy="26974800"/>
          </a:xfrm>
          <a:prstGeom prst="rect">
            <a:avLst/>
          </a:prstGeom>
          <a:noFill/>
          <a:ln w="9525">
            <a:noFill/>
          </a:ln>
        </p:spPr>
        <p:txBody>
          <a:bodyPr lIns="435326" tIns="217663" rIns="435326" bIns="217663"/>
          <a:lstStyle/>
          <a:p>
            <a:pPr lvl="0"/>
            <a:r>
              <a:rPr lang="en-AU" altLang="de-DE" dirty="0"/>
              <a:t>Click to edit Master text styles</a:t>
            </a:r>
          </a:p>
          <a:p>
            <a:pPr lvl="1"/>
            <a:r>
              <a:rPr lang="en-AU" altLang="de-DE" dirty="0"/>
              <a:t>Second level</a:t>
            </a:r>
          </a:p>
          <a:p>
            <a:pPr lvl="2"/>
            <a:r>
              <a:rPr lang="en-AU" altLang="de-DE" dirty="0"/>
              <a:t>Third level</a:t>
            </a:r>
          </a:p>
          <a:p>
            <a:pPr lvl="3"/>
            <a:r>
              <a:rPr lang="en-AU" altLang="de-DE" dirty="0"/>
              <a:t>Fourth level</a:t>
            </a:r>
          </a:p>
          <a:p>
            <a:pPr lvl="4"/>
            <a:r>
              <a:rPr lang="en-AU" altLang="de-DE" dirty="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lstStyle>
            <a:lvl1pPr algn="l" defTabSz="4352925">
              <a:defRPr sz="6600"/>
            </a:lvl1p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lstStyle>
            <a:lvl1pPr algn="ctr" defTabSz="4352925">
              <a:defRPr sz="6600"/>
            </a:lvl1p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lstStyle>
            <a:lvl1pPr algn="r">
              <a:defRPr sz="6600"/>
            </a:lvl1p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p:nvPr/>
        </p:nvSpPr>
        <p:spPr>
          <a:xfrm>
            <a:off x="457200" y="5791200"/>
            <a:ext cx="9872663" cy="38404800"/>
          </a:xfrm>
          <a:prstGeom prst="rect">
            <a:avLst/>
          </a:prstGeom>
          <a:solidFill>
            <a:srgbClr val="FFFF00">
              <a:alpha val="50195"/>
            </a:srgbClr>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1" name="Rectangle 6"/>
          <p:cNvSpPr/>
          <p:nvPr/>
        </p:nvSpPr>
        <p:spPr>
          <a:xfrm>
            <a:off x="10896600" y="5791200"/>
            <a:ext cx="9871075"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2" name="Rectangle 7"/>
          <p:cNvSpPr/>
          <p:nvPr/>
        </p:nvSpPr>
        <p:spPr>
          <a:xfrm>
            <a:off x="21259800" y="5791200"/>
            <a:ext cx="9874250"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3" name="Rectangle 10"/>
          <p:cNvSpPr/>
          <p:nvPr/>
        </p:nvSpPr>
        <p:spPr>
          <a:xfrm>
            <a:off x="793750" y="-244475"/>
            <a:ext cx="32004000" cy="6043613"/>
          </a:xfrm>
          <a:prstGeom prst="rect">
            <a:avLst/>
          </a:prstGeom>
          <a:no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457200" lvl="0" indent="-457200" algn="ctr" defTabSz="952500">
              <a:spcBef>
                <a:spcPct val="0"/>
              </a:spcBef>
              <a:buNone/>
            </a:pPr>
            <a:r>
              <a:rPr lang="en-GB" altLang="de-DE" sz="4800" b="1" dirty="0"/>
              <a:t>A multivariate hybrid model based on CPO-ICEEMDAN-</a:t>
            </a:r>
            <a:r>
              <a:rPr lang="en-GB" altLang="de-DE" sz="4800" b="1" dirty="0" err="1"/>
              <a:t>MSGNet</a:t>
            </a:r>
            <a:r>
              <a:rPr lang="en-GB" altLang="de-DE" sz="4800" b="1" dirty="0"/>
              <a:t> for solar irradiance prediction </a:t>
            </a:r>
            <a:r>
              <a:rPr lang="es-CL" altLang="de-DE" sz="3000" b="1" dirty="0"/>
              <a:t>   </a:t>
            </a:r>
          </a:p>
          <a:p>
            <a:pPr marL="0" lvl="0" indent="0" algn="ctr" defTabSz="952500">
              <a:spcBef>
                <a:spcPct val="0"/>
              </a:spcBef>
              <a:buNone/>
            </a:pPr>
            <a:r>
              <a:rPr lang="es-ES" altLang="de-DE" sz="3300" b="1" dirty="0"/>
              <a:t>Bingqian Wu</a:t>
            </a:r>
            <a:r>
              <a:rPr lang="es-ES" altLang="de-DE" sz="3300" b="1" baseline="30000" dirty="0"/>
              <a:t>1</a:t>
            </a:r>
            <a:r>
              <a:rPr lang="es-ES" altLang="de-DE" sz="3300" b="1" dirty="0"/>
              <a:t>, Xiaoqiao Huang</a:t>
            </a:r>
            <a:r>
              <a:rPr lang="es-ES" altLang="de-DE" sz="3300" b="1" baseline="30000" dirty="0"/>
              <a:t>1,2</a:t>
            </a:r>
            <a:r>
              <a:rPr lang="es-ES" altLang="de-DE" sz="3300" b="1" baseline="30000" dirty="0" smtClean="0"/>
              <a:t>*,</a:t>
            </a:r>
            <a:r>
              <a:rPr lang="es-ES" altLang="de-DE" sz="3300" b="1" dirty="0"/>
              <a:t> </a:t>
            </a:r>
            <a:r>
              <a:rPr lang="es-ES" altLang="de-DE" sz="3300" b="1" smtClean="0"/>
              <a:t>Y</a:t>
            </a:r>
            <a:r>
              <a:rPr lang="es-ES" altLang="de-DE" sz="3300" b="1" smtClean="0"/>
              <a:t>onghang Tai</a:t>
            </a:r>
            <a:r>
              <a:rPr lang="es-ES" altLang="de-DE" sz="3300" b="1" baseline="30000"/>
              <a:t>1,2</a:t>
            </a:r>
            <a:endParaRPr lang="es-ES" altLang="de-DE" sz="3300" b="1" dirty="0"/>
          </a:p>
          <a:p>
            <a:pPr marL="457200" lvl="0" indent="-457200" algn="ctr" defTabSz="952500">
              <a:spcBef>
                <a:spcPct val="0"/>
              </a:spcBef>
              <a:buNone/>
            </a:pPr>
            <a:r>
              <a:rPr lang="en-US" altLang="de-DE" sz="2900" i="1" baseline="30000" dirty="0"/>
              <a:t>1</a:t>
            </a:r>
            <a:r>
              <a:rPr lang="en-US" altLang="de-DE" sz="2900" i="1" dirty="0"/>
              <a:t> School of Physics and Electronic Information, Yunnan Normal University, Kunming, Yunnan 650500, China</a:t>
            </a:r>
          </a:p>
          <a:p>
            <a:pPr marL="457200" lvl="0" indent="-457200" algn="ctr" defTabSz="952500">
              <a:spcBef>
                <a:spcPct val="0"/>
              </a:spcBef>
              <a:buNone/>
            </a:pPr>
            <a:r>
              <a:rPr lang="en-AU" altLang="de-DE" sz="2900" i="1" baseline="30000" dirty="0"/>
              <a:t>2</a:t>
            </a:r>
            <a:r>
              <a:rPr lang="en-AU" altLang="de-DE" sz="2900" i="1" dirty="0"/>
              <a:t>Yunnan key lab of optic-electronic information technology, Kunming, Yunnan 650500, China, hxq @ynnu.edu.cn</a:t>
            </a:r>
          </a:p>
          <a:p>
            <a:pPr marL="1409700" lvl="2" indent="-457200" algn="ctr" defTabSz="952500">
              <a:spcBef>
                <a:spcPct val="0"/>
              </a:spcBef>
              <a:buNone/>
            </a:pPr>
            <a:endParaRPr lang="es-ES" altLang="de-DE" sz="2900" i="1" dirty="0"/>
          </a:p>
          <a:p>
            <a:pPr marL="1409700" lvl="2" indent="-457200" algn="ctr" defTabSz="952500">
              <a:spcBef>
                <a:spcPct val="0"/>
              </a:spcBef>
              <a:buNone/>
            </a:pPr>
            <a:endParaRPr lang="en-US" altLang="de-DE" sz="900" i="1" dirty="0"/>
          </a:p>
        </p:txBody>
      </p:sp>
      <p:sp>
        <p:nvSpPr>
          <p:cNvPr id="2054" name="Rectangle 14"/>
          <p:cNvSpPr/>
          <p:nvPr/>
        </p:nvSpPr>
        <p:spPr>
          <a:xfrm>
            <a:off x="457200" y="5791200"/>
            <a:ext cx="9872663"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Introduction</a:t>
            </a:r>
            <a:endParaRPr lang="en-AU" altLang="de-DE" sz="5900" dirty="0"/>
          </a:p>
        </p:txBody>
      </p:sp>
      <p:sp>
        <p:nvSpPr>
          <p:cNvPr id="2055" name="Rectangle 16"/>
          <p:cNvSpPr/>
          <p:nvPr/>
        </p:nvSpPr>
        <p:spPr>
          <a:xfrm>
            <a:off x="21252060" y="20331129"/>
            <a:ext cx="9871075"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Conclusions</a:t>
            </a:r>
          </a:p>
        </p:txBody>
      </p:sp>
      <p:sp>
        <p:nvSpPr>
          <p:cNvPr id="2056" name="Text Box 25"/>
          <p:cNvSpPr txBox="1"/>
          <p:nvPr/>
        </p:nvSpPr>
        <p:spPr>
          <a:xfrm>
            <a:off x="10817225" y="23893009"/>
            <a:ext cx="9874250" cy="312261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GB" altLang="de-DE" sz="3300" dirty="0"/>
              <a:t>    </a:t>
            </a:r>
            <a:r>
              <a:rPr lang="en-US" altLang="de-DE" sz="3600" dirty="0"/>
              <a:t>Finally, a multi-head attention mechanism is employed to capture intra-sequence correlations, efficiently integrating multi-scale features into the next layer, efficient extraction of multiple inter- and intra-sequence features.</a:t>
            </a:r>
          </a:p>
        </p:txBody>
      </p:sp>
      <p:sp>
        <p:nvSpPr>
          <p:cNvPr id="2058" name="Text Box 70"/>
          <p:cNvSpPr txBox="1"/>
          <p:nvPr/>
        </p:nvSpPr>
        <p:spPr>
          <a:xfrm>
            <a:off x="360363" y="29838650"/>
            <a:ext cx="9871075" cy="534988"/>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59" name="Text Box 77"/>
          <p:cNvSpPr txBox="1"/>
          <p:nvPr/>
        </p:nvSpPr>
        <p:spPr>
          <a:xfrm>
            <a:off x="21482050" y="23080663"/>
            <a:ext cx="9869488" cy="47498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62" name="Text Box 121"/>
          <p:cNvSpPr txBox="1"/>
          <p:nvPr/>
        </p:nvSpPr>
        <p:spPr>
          <a:xfrm>
            <a:off x="457200" y="29946600"/>
            <a:ext cx="10017125" cy="86995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US" altLang="de-DE" sz="3300" b="1" dirty="0"/>
              <a:t>       </a:t>
            </a:r>
            <a:endParaRPr lang="en-US" altLang="de-DE" sz="3300" dirty="0">
              <a:ea typeface="Times New Roman" panose="02020603050405020304" pitchFamily="18" charset="0"/>
            </a:endParaRPr>
          </a:p>
        </p:txBody>
      </p:sp>
      <p:sp>
        <p:nvSpPr>
          <p:cNvPr id="2064" name="Rectangle 141"/>
          <p:cNvSpPr/>
          <p:nvPr/>
        </p:nvSpPr>
        <p:spPr>
          <a:xfrm>
            <a:off x="16002000" y="21944013"/>
            <a:ext cx="32004000" cy="0"/>
          </a:xfrm>
          <a:prstGeom prst="rect">
            <a:avLst/>
          </a:prstGeom>
          <a:noFill/>
          <a:ln w="9525">
            <a:noFill/>
          </a:ln>
        </p:spPr>
        <p:txBody>
          <a:bodyPr>
            <a:spAutoFit/>
          </a:bodyPr>
          <a:lstStyle/>
          <a:p>
            <a:pPr algn="ctr"/>
            <a:endParaRPr lang="de-DE" altLang="de-DE" dirty="0">
              <a:latin typeface="Times New Roman" panose="02020603050405020304" pitchFamily="18" charset="0"/>
            </a:endParaRPr>
          </a:p>
        </p:txBody>
      </p:sp>
      <p:sp>
        <p:nvSpPr>
          <p:cNvPr id="2066" name="Rectangle 154"/>
          <p:cNvSpPr/>
          <p:nvPr/>
        </p:nvSpPr>
        <p:spPr>
          <a:xfrm>
            <a:off x="21252060" y="31689775"/>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8" name="Text Box 156"/>
          <p:cNvSpPr txBox="1"/>
          <p:nvPr/>
        </p:nvSpPr>
        <p:spPr>
          <a:xfrm>
            <a:off x="21288514" y="22102128"/>
            <a:ext cx="9731375" cy="9374421"/>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US" altLang="de-DE" sz="3600" dirty="0"/>
              <a:t>In this research, we optimized ICEEMDAN using the CPO algorithm to process the data, and then input the processed data into a deep learning model, </a:t>
            </a:r>
            <a:r>
              <a:rPr lang="en-US" altLang="de-DE" sz="3600" dirty="0" err="1"/>
              <a:t>MSGNet</a:t>
            </a:r>
            <a:r>
              <a:rPr lang="en-US" altLang="de-DE" sz="3600" dirty="0"/>
              <a:t>, which utilizes periodicity as a scale source to capture time series correlation and correlation features on different time scales, thus fully capturing the complex interdependencies between time series on different time scales. The results indicate that the prediction accuracy of time-series data after CPO-ICEEMDAN decomposition is superior to that of existing models when </a:t>
            </a:r>
            <a:r>
              <a:rPr lang="en-US" altLang="de-DE" sz="3600" dirty="0" err="1"/>
              <a:t>MSGNet</a:t>
            </a:r>
            <a:r>
              <a:rPr lang="en-US" altLang="de-DE" sz="3600" dirty="0"/>
              <a:t> is used again for prediction. This result provides a new effective research idea and method for solar irradiance prediction based on signal processing combined with </a:t>
            </a:r>
            <a:r>
              <a:rPr lang="en-US" altLang="de-DE" sz="3600" dirty="0" err="1"/>
              <a:t>MSGNet</a:t>
            </a:r>
            <a:r>
              <a:rPr lang="en-US" altLang="de-DE" sz="3600" dirty="0"/>
              <a:t> model.</a:t>
            </a:r>
            <a:endParaRPr lang="en-US" altLang="de-DE" sz="3600" dirty="0">
              <a:ea typeface="Times New Roman" panose="02020603050405020304" pitchFamily="18" charset="0"/>
            </a:endParaRPr>
          </a:p>
          <a:p>
            <a:pPr marL="171450" lvl="1" indent="511175" algn="just" defTabSz="952500">
              <a:spcBef>
                <a:spcPct val="0"/>
              </a:spcBef>
              <a:buNone/>
            </a:pPr>
            <a:endParaRPr lang="pt-BR" altLang="de-DE" sz="3600" dirty="0"/>
          </a:p>
        </p:txBody>
      </p:sp>
      <p:sp>
        <p:nvSpPr>
          <p:cNvPr id="2069" name="Text Box 159"/>
          <p:cNvSpPr txBox="1"/>
          <p:nvPr/>
        </p:nvSpPr>
        <p:spPr>
          <a:xfrm>
            <a:off x="487997" y="7429033"/>
            <a:ext cx="9753600" cy="1451498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buNone/>
            </a:pPr>
            <a:endParaRPr lang="en-US" altLang="de-DE" sz="3600" dirty="0">
              <a:cs typeface="Times New Roman" panose="02020603050405020304" pitchFamily="18" charset="0"/>
            </a:endParaRPr>
          </a:p>
          <a:p>
            <a:pPr marL="273050" lvl="0" indent="0" algn="just" defTabSz="952500">
              <a:spcBef>
                <a:spcPct val="0"/>
              </a:spcBef>
              <a:buNone/>
            </a:pPr>
            <a:r>
              <a:rPr lang="en-US" altLang="de-DE" sz="3600" dirty="0"/>
              <a:t>Photovoltaic (PV) power generation, as a clean, secure and continuously growing form of energy, is gradually becoming a key component of the global energy transition. According to the International Energy Agency (IEA), the global PV power generation capacity is expected to nearly double to nearly 1 terawatt (TW) by 2024, and the installed PV capacity is expected to reach 650 GW by 2030, so improving the prediction accuracy of PV power generation is of great significance and application value. and application value. However, existing time series forecasting models often neglect the correlation between multiple time series at different time scales, which has certain limitations. In an attempt to make up for the shortcomings of the previous models, this study adopts the Improved Complete Ensemble Empirical Mode Decomposition with Adaptive Noise (ICEEMDAN) optimized and improved by the Crested Porcupine Optimizer (CPO) algorithm to decompose the data, and combines it with the </a:t>
            </a:r>
            <a:r>
              <a:rPr lang="en-US" altLang="de-DE" sz="3600" dirty="0" err="1"/>
              <a:t>MSGNet</a:t>
            </a:r>
            <a:r>
              <a:rPr lang="en-US" altLang="de-DE" sz="3600" dirty="0"/>
              <a:t> model to propose a new method for predicting the solar irradiance. The new method can significantly improve the prediction accuracy and provides a new thought for the solar irradiance prediction research.</a:t>
            </a:r>
          </a:p>
        </p:txBody>
      </p:sp>
      <p:sp>
        <p:nvSpPr>
          <p:cNvPr id="2071" name="Text Box 170"/>
          <p:cNvSpPr txBox="1"/>
          <p:nvPr/>
        </p:nvSpPr>
        <p:spPr>
          <a:xfrm>
            <a:off x="21154788" y="33398813"/>
            <a:ext cx="9906000" cy="3198222"/>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US" altLang="de-DE" sz="2800" dirty="0">
                <a:cs typeface="Times New Roman" panose="02020603050405020304" pitchFamily="18" charset="0"/>
              </a:rPr>
              <a:t> </a:t>
            </a:r>
            <a:r>
              <a:rPr lang="en-US" altLang="de-DE" sz="2800" dirty="0"/>
              <a:t>[1]</a:t>
            </a:r>
            <a:r>
              <a:rPr lang="en-US" altLang="de-DE" sz="2800" dirty="0" err="1"/>
              <a:t>M.Abdel</a:t>
            </a:r>
            <a:r>
              <a:rPr lang="en-US" altLang="de-DE" sz="2800" dirty="0"/>
              <a:t>-Basset, R. Mohamed,  </a:t>
            </a:r>
            <a:r>
              <a:rPr lang="en-US" altLang="de-DE" sz="2800" dirty="0" err="1"/>
              <a:t>M.Abouhawwash</a:t>
            </a:r>
            <a:r>
              <a:rPr lang="en-US" altLang="de-DE" sz="2800" dirty="0"/>
              <a:t>. Crested Porcupine Optimizer: A new nature-inspired metaheuristic. Knowledge-Based Systems, 284, 111257(2024).</a:t>
            </a:r>
          </a:p>
          <a:p>
            <a:pPr marL="273050" lvl="0" indent="0" algn="just" defTabSz="952500">
              <a:spcBef>
                <a:spcPct val="0"/>
              </a:spcBef>
              <a:buNone/>
            </a:pPr>
            <a:r>
              <a:rPr lang="en-US" altLang="de-DE" sz="2800" dirty="0"/>
              <a:t>[2]W. Cai, Y. Liang, X. Liu, J. Feng, Y. Wu. </a:t>
            </a:r>
            <a:r>
              <a:rPr lang="en-US" altLang="de-DE" sz="2800" dirty="0" err="1"/>
              <a:t>MSGNet</a:t>
            </a:r>
            <a:r>
              <a:rPr lang="en-US" altLang="de-DE" sz="2800" dirty="0"/>
              <a:t>: Learning Multi-Scale Inter-Series Correlations for Multivariate Time Series Forecasting. </a:t>
            </a:r>
            <a:r>
              <a:rPr lang="en-US" altLang="de-DE" sz="2800" dirty="0" err="1"/>
              <a:t>InProceedings</a:t>
            </a:r>
            <a:r>
              <a:rPr lang="en-US" altLang="de-DE" sz="2800" dirty="0"/>
              <a:t> of the AAAI Conference on Artificial Intelligence 38, 11141-11149(2024 ).</a:t>
            </a:r>
          </a:p>
        </p:txBody>
      </p:sp>
      <p:sp>
        <p:nvSpPr>
          <p:cNvPr id="2072" name="Text Box 173"/>
          <p:cNvSpPr txBox="1"/>
          <p:nvPr/>
        </p:nvSpPr>
        <p:spPr>
          <a:xfrm>
            <a:off x="434181" y="26822743"/>
            <a:ext cx="9723438" cy="10792145"/>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AU" altLang="de-DE" sz="3600" dirty="0">
                <a:cs typeface="Times New Roman" panose="02020603050405020304" pitchFamily="18" charset="0"/>
              </a:rPr>
              <a:t>    </a:t>
            </a:r>
            <a:r>
              <a:rPr lang="en-US" altLang="de-DE" sz="3600" dirty="0"/>
              <a:t>To enhance the decomposition effectiveness of ICEEMDAN on time series data, this study utilized the CPO algorithm</a:t>
            </a:r>
            <a:r>
              <a:rPr lang="en-US" altLang="de-DE" sz="3600" baseline="30000" dirty="0"/>
              <a:t>[1]</a:t>
            </a:r>
            <a:r>
              <a:rPr lang="en-US" altLang="de-DE" sz="3600" dirty="0"/>
              <a:t> to optimize two parameters of ICEEMDAN: the amplitude weight of white noise (</a:t>
            </a:r>
            <a:r>
              <a:rPr lang="en-US" altLang="de-DE" sz="3600" dirty="0" err="1"/>
              <a:t>Nstd</a:t>
            </a:r>
            <a:r>
              <a:rPr lang="en-US" altLang="de-DE" sz="3600" dirty="0"/>
              <a:t>) and the number of noise additions (ME). The decomposition steps are as follows: firstly, initialize the population of CPO algorithm, set the number of iterations and the population size of CPO, and set the parameter optimization range of ICEEMDAN algorithm; subsequently, use ICEEMDAN to decompose the signal and calculate the envelope entropy of each IMF component, and take the minimum of the envelope entropy as the fitness function; determine whether the optimization has reached the requirements of CPO, and if it has reached the requirements, then Save the optimal ICEEMDAN parameter combinations and substitute them into ICEEMDAN to construct the CPO algorithm for ICEEMDAN; finally, use the CPO-ICEEMDAN method to decompose the signals and obtain the optimal IMF components. </a:t>
            </a:r>
          </a:p>
          <a:p>
            <a:pPr marL="341630" lvl="2" indent="0" algn="just" defTabSz="952500">
              <a:spcBef>
                <a:spcPct val="0"/>
              </a:spcBef>
              <a:buNone/>
            </a:pPr>
            <a:r>
              <a:rPr lang="en-US" altLang="de-DE" sz="3600" dirty="0"/>
              <a:t>    </a:t>
            </a:r>
          </a:p>
          <a:p>
            <a:pPr marL="341630" lvl="2" indent="0" algn="just" defTabSz="952500">
              <a:spcBef>
                <a:spcPct val="0"/>
              </a:spcBef>
              <a:buNone/>
            </a:pPr>
            <a:endParaRPr lang="en-AU" altLang="de-DE" sz="3300" dirty="0"/>
          </a:p>
          <a:p>
            <a:pPr marL="341630" lvl="2" indent="0" algn="just" defTabSz="952500">
              <a:spcBef>
                <a:spcPct val="0"/>
              </a:spcBef>
              <a:buNone/>
            </a:pPr>
            <a:endParaRPr lang="en-AU" altLang="de-DE" sz="3300" dirty="0"/>
          </a:p>
          <a:p>
            <a:pPr marL="341630" lvl="2" indent="0" algn="just" defTabSz="952500">
              <a:spcBef>
                <a:spcPct val="0"/>
              </a:spcBef>
              <a:buNone/>
            </a:pPr>
            <a:endParaRPr lang="en-AU" altLang="de-DE" sz="3300" dirty="0"/>
          </a:p>
        </p:txBody>
      </p:sp>
      <p:sp>
        <p:nvSpPr>
          <p:cNvPr id="2074" name="Rectangle 176"/>
          <p:cNvSpPr/>
          <p:nvPr/>
        </p:nvSpPr>
        <p:spPr>
          <a:xfrm>
            <a:off x="10885488" y="2725543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Results</a:t>
            </a:r>
          </a:p>
        </p:txBody>
      </p:sp>
      <p:sp>
        <p:nvSpPr>
          <p:cNvPr id="2084" name="Text Box 203"/>
          <p:cNvSpPr txBox="1"/>
          <p:nvPr/>
        </p:nvSpPr>
        <p:spPr>
          <a:xfrm>
            <a:off x="10915650" y="29386610"/>
            <a:ext cx="9677400" cy="5797384"/>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buNone/>
            </a:pPr>
            <a:r>
              <a:rPr lang="en-GB" altLang="de-DE" sz="3600" dirty="0"/>
              <a:t>    </a:t>
            </a:r>
            <a:r>
              <a:rPr lang="en-US" altLang="de-DE" sz="3600" dirty="0"/>
              <a:t>In this research, the nature-inspired meta-heuristic optimization algorithm CPO combined with improved complete ensemble empirical mode decomposition with adaptive noise is used to process the data, and the prediction is made after extracting the features of the data via the </a:t>
            </a:r>
            <a:r>
              <a:rPr lang="en-US" altLang="de-DE" sz="3600" dirty="0" err="1"/>
              <a:t>MSGNet</a:t>
            </a:r>
            <a:r>
              <a:rPr lang="en-US" altLang="de-DE" sz="3600" dirty="0"/>
              <a:t> model, the dataset of which is obtained from the U.S. National Solar Irradiance Database and Instrumentation Data Center, provided at the National Renewable Energy Laboratory (https://midcdmz.nrel. gov)</a:t>
            </a:r>
            <a:endParaRPr lang="en-US" altLang="de-DE" sz="3600" dirty="0">
              <a:ea typeface="Times New Roman" panose="02020603050405020304" pitchFamily="18" charset="0"/>
            </a:endParaRPr>
          </a:p>
        </p:txBody>
      </p:sp>
      <p:pic>
        <p:nvPicPr>
          <p:cNvPr id="2" name="图片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9718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0288" y="31242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346400" y="27432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9"/>
          <p:cNvSpPr txBox="1">
            <a:spLocks noChangeArrowheads="1"/>
          </p:cNvSpPr>
          <p:nvPr/>
        </p:nvSpPr>
        <p:spPr bwMode="auto">
          <a:xfrm>
            <a:off x="485263" y="22493186"/>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80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755"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Methodology</a:t>
            </a:r>
            <a:endParaRPr lang="en-AU" altLang="de-DE" sz="5900" b="1" dirty="0"/>
          </a:p>
        </p:txBody>
      </p:sp>
      <p:pic>
        <p:nvPicPr>
          <p:cNvPr id="9" name="图片 8">
            <a:extLst>
              <a:ext uri="{FF2B5EF4-FFF2-40B4-BE49-F238E27FC236}">
                <a16:creationId xmlns:a16="http://schemas.microsoft.com/office/drawing/2014/main" id="{E18F5E9A-9B90-AACE-1CE9-3B1E51FE48EC}"/>
              </a:ext>
            </a:extLst>
          </p:cNvPr>
          <p:cNvPicPr>
            <a:picLocks noChangeAspect="1"/>
          </p:cNvPicPr>
          <p:nvPr/>
        </p:nvPicPr>
        <p:blipFill>
          <a:blip r:embed="rId5"/>
          <a:stretch>
            <a:fillRect/>
          </a:stretch>
        </p:blipFill>
        <p:spPr>
          <a:xfrm>
            <a:off x="11199464" y="8775051"/>
            <a:ext cx="9017061" cy="692322"/>
          </a:xfrm>
          <a:prstGeom prst="rect">
            <a:avLst/>
          </a:prstGeom>
        </p:spPr>
      </p:pic>
      <p:pic>
        <p:nvPicPr>
          <p:cNvPr id="12" name="图片 11">
            <a:extLst>
              <a:ext uri="{FF2B5EF4-FFF2-40B4-BE49-F238E27FC236}">
                <a16:creationId xmlns:a16="http://schemas.microsoft.com/office/drawing/2014/main" id="{C325F370-6376-2623-9797-129DADFB3B99}"/>
              </a:ext>
            </a:extLst>
          </p:cNvPr>
          <p:cNvPicPr>
            <a:picLocks noChangeAspect="1"/>
          </p:cNvPicPr>
          <p:nvPr/>
        </p:nvPicPr>
        <p:blipFill>
          <a:blip r:embed="rId6"/>
          <a:stretch>
            <a:fillRect/>
          </a:stretch>
        </p:blipFill>
        <p:spPr>
          <a:xfrm>
            <a:off x="11044866" y="15852106"/>
            <a:ext cx="9590509" cy="5580128"/>
          </a:xfrm>
          <a:prstGeom prst="rect">
            <a:avLst/>
          </a:prstGeom>
          <a:noFill/>
          <a:ln>
            <a:noFill/>
          </a:ln>
        </p:spPr>
      </p:pic>
      <p:sp>
        <p:nvSpPr>
          <p:cNvPr id="13" name="Text Box 181">
            <a:extLst>
              <a:ext uri="{FF2B5EF4-FFF2-40B4-BE49-F238E27FC236}">
                <a16:creationId xmlns:a16="http://schemas.microsoft.com/office/drawing/2014/main" id="{2A435E7F-4C21-5D23-4445-78FC2A1FDFFD}"/>
              </a:ext>
            </a:extLst>
          </p:cNvPr>
          <p:cNvSpPr txBox="1"/>
          <p:nvPr/>
        </p:nvSpPr>
        <p:spPr>
          <a:xfrm>
            <a:off x="10764837" y="21706447"/>
            <a:ext cx="10134600" cy="2258577"/>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1.</a:t>
            </a:r>
            <a:r>
              <a:rPr lang="en-US" altLang="de-DE" sz="3300" dirty="0"/>
              <a:t> There are several </a:t>
            </a:r>
            <a:r>
              <a:rPr lang="en-US" altLang="de-DE" sz="3300" dirty="0" err="1"/>
              <a:t>ScaleGraph</a:t>
            </a:r>
            <a:r>
              <a:rPr lang="en-US" altLang="de-DE" sz="3300" dirty="0"/>
              <a:t> modules in </a:t>
            </a:r>
            <a:r>
              <a:rPr lang="en-US" altLang="de-DE" sz="3300" dirty="0" err="1"/>
              <a:t>MSGNet</a:t>
            </a:r>
            <a:r>
              <a:rPr lang="en-US" altLang="de-DE" sz="3300" dirty="0"/>
              <a:t>, and the modules include: the FFT module, the adaptive graph convolution module, and the multi-head attention module.</a:t>
            </a:r>
            <a:endParaRPr lang="pt-BR" altLang="de-DE" sz="3300" dirty="0"/>
          </a:p>
        </p:txBody>
      </p:sp>
      <p:pic>
        <p:nvPicPr>
          <p:cNvPr id="14" name="图片 13" descr="flos2">
            <a:extLst>
              <a:ext uri="{FF2B5EF4-FFF2-40B4-BE49-F238E27FC236}">
                <a16:creationId xmlns:a16="http://schemas.microsoft.com/office/drawing/2014/main" id="{94840160-28C6-FD6B-7AE6-56171FD454FF}"/>
              </a:ext>
            </a:extLst>
          </p:cNvPr>
          <p:cNvPicPr>
            <a:picLocks noChangeAspect="1"/>
          </p:cNvPicPr>
          <p:nvPr/>
        </p:nvPicPr>
        <p:blipFill>
          <a:blip r:embed="rId7"/>
          <a:stretch>
            <a:fillRect/>
          </a:stretch>
        </p:blipFill>
        <p:spPr>
          <a:xfrm>
            <a:off x="10998323" y="35585000"/>
            <a:ext cx="9613387" cy="6850380"/>
          </a:xfrm>
          <a:prstGeom prst="rect">
            <a:avLst/>
          </a:prstGeom>
        </p:spPr>
      </p:pic>
      <p:sp>
        <p:nvSpPr>
          <p:cNvPr id="15" name="Text Box 115">
            <a:extLst>
              <a:ext uri="{FF2B5EF4-FFF2-40B4-BE49-F238E27FC236}">
                <a16:creationId xmlns:a16="http://schemas.microsoft.com/office/drawing/2014/main" id="{022D6BFC-9F10-74CE-A40A-5D2FFB8DBE06}"/>
              </a:ext>
            </a:extLst>
          </p:cNvPr>
          <p:cNvSpPr txBox="1"/>
          <p:nvPr/>
        </p:nvSpPr>
        <p:spPr>
          <a:xfrm>
            <a:off x="10828607" y="42481612"/>
            <a:ext cx="9601200" cy="1674813"/>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2.</a:t>
            </a:r>
            <a:r>
              <a:rPr lang="en-US" altLang="de-DE" sz="3300" dirty="0"/>
              <a:t> These are the predictions using the dataset Folsom, comparing the predicted values with the true values.</a:t>
            </a:r>
            <a:endParaRPr lang="pt-BR" altLang="de-DE" sz="3300" dirty="0"/>
          </a:p>
        </p:txBody>
      </p:sp>
      <p:sp>
        <p:nvSpPr>
          <p:cNvPr id="16" name="Text Box 161">
            <a:extLst>
              <a:ext uri="{FF2B5EF4-FFF2-40B4-BE49-F238E27FC236}">
                <a16:creationId xmlns:a16="http://schemas.microsoft.com/office/drawing/2014/main" id="{2A2D1936-2214-1FE8-46E6-3A1F7A12EABA}"/>
              </a:ext>
            </a:extLst>
          </p:cNvPr>
          <p:cNvSpPr txBox="1"/>
          <p:nvPr/>
        </p:nvSpPr>
        <p:spPr>
          <a:xfrm>
            <a:off x="21332825" y="5754314"/>
            <a:ext cx="9801225" cy="4459101"/>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0"/>
              </a:spcBef>
              <a:buNone/>
            </a:pPr>
            <a:endParaRPr lang="en-GB" altLang="de-DE" sz="3300" dirty="0"/>
          </a:p>
          <a:p>
            <a:pPr marL="0" lvl="0" indent="0" algn="just" defTabSz="952500">
              <a:spcBef>
                <a:spcPct val="0"/>
              </a:spcBef>
              <a:buNone/>
            </a:pPr>
            <a:r>
              <a:rPr lang="en-US" altLang="de-DE" sz="3600" dirty="0"/>
              <a:t>   In this research paper, RMSE(Root Mean Square Error),</a:t>
            </a:r>
            <a:r>
              <a:rPr lang="en-US" altLang="de-DE" sz="3600" dirty="0" err="1"/>
              <a:t>nRMSE</a:t>
            </a:r>
            <a:r>
              <a:rPr lang="en-US" altLang="de-DE" sz="3600" dirty="0"/>
              <a:t> (Normalized Root Mean Square Error), and MAE(Mean Absolute Error)are used as metrics to assess the prediction performance.</a:t>
            </a:r>
          </a:p>
          <a:p>
            <a:pPr marL="0" lvl="0" indent="0" algn="just" defTabSz="952500">
              <a:spcBef>
                <a:spcPct val="0"/>
              </a:spcBef>
              <a:buNone/>
            </a:pPr>
            <a:endParaRPr lang="en-US" altLang="de-DE" sz="3600" dirty="0"/>
          </a:p>
          <a:p>
            <a:pPr marL="0" lvl="0" indent="0" algn="just" defTabSz="952500">
              <a:spcBef>
                <a:spcPct val="0"/>
              </a:spcBef>
              <a:buNone/>
            </a:pPr>
            <a:r>
              <a:rPr lang="en-US" altLang="de-DE" sz="3300" b="1" dirty="0"/>
              <a:t>Table 1 </a:t>
            </a:r>
          </a:p>
          <a:p>
            <a:pPr marL="0" lvl="0" indent="0" algn="just" defTabSz="952500">
              <a:spcBef>
                <a:spcPct val="0"/>
              </a:spcBef>
              <a:buNone/>
            </a:pPr>
            <a:r>
              <a:rPr lang="en-US" altLang="de-DE" sz="3300" dirty="0">
                <a:ea typeface="Times New Roman" panose="02020603050405020304" pitchFamily="18" charset="0"/>
              </a:rPr>
              <a:t>Error metrics comparing the hour-ahead forecasts of the proposed model with other models.</a:t>
            </a:r>
          </a:p>
          <a:p>
            <a:pPr marL="0" lvl="0" indent="0" algn="just" defTabSz="952500">
              <a:spcBef>
                <a:spcPct val="0"/>
              </a:spcBef>
              <a:buNone/>
            </a:pPr>
            <a:endParaRPr lang="en-US" altLang="de-DE" sz="3300" dirty="0">
              <a:ea typeface="Times New Roman" panose="02020603050405020304" pitchFamily="18" charset="0"/>
            </a:endParaRPr>
          </a:p>
        </p:txBody>
      </p:sp>
      <p:graphicFrame>
        <p:nvGraphicFramePr>
          <p:cNvPr id="19" name="表格 18">
            <a:extLst>
              <a:ext uri="{FF2B5EF4-FFF2-40B4-BE49-F238E27FC236}">
                <a16:creationId xmlns:a16="http://schemas.microsoft.com/office/drawing/2014/main" id="{258CB3B3-A0B9-0A5D-B150-AC8DB809CFC4}"/>
              </a:ext>
            </a:extLst>
          </p:cNvPr>
          <p:cNvGraphicFramePr>
            <a:graphicFrameLocks noGrp="1"/>
          </p:cNvGraphicFramePr>
          <p:nvPr>
            <p:extLst>
              <p:ext uri="{D42A27DB-BD31-4B8C-83A1-F6EECF244321}">
                <p14:modId xmlns:p14="http://schemas.microsoft.com/office/powerpoint/2010/main" val="3716877317"/>
              </p:ext>
            </p:extLst>
          </p:nvPr>
        </p:nvGraphicFramePr>
        <p:xfrm>
          <a:off x="21332825" y="11041656"/>
          <a:ext cx="9719999" cy="4500001"/>
        </p:xfrm>
        <a:graphic>
          <a:graphicData uri="http://schemas.openxmlformats.org/drawingml/2006/table">
            <a:tbl>
              <a:tblPr firstRow="1" bandRow="1">
                <a:tableStyleId>{2D5ABB26-0587-4C30-8999-92F81FD0307C}</a:tableStyleId>
              </a:tblPr>
              <a:tblGrid>
                <a:gridCol w="2718411">
                  <a:extLst>
                    <a:ext uri="{9D8B030D-6E8A-4147-A177-3AD203B41FA5}">
                      <a16:colId xmlns:a16="http://schemas.microsoft.com/office/drawing/2014/main" val="3146816818"/>
                    </a:ext>
                  </a:extLst>
                </a:gridCol>
                <a:gridCol w="2142492">
                  <a:extLst>
                    <a:ext uri="{9D8B030D-6E8A-4147-A177-3AD203B41FA5}">
                      <a16:colId xmlns:a16="http://schemas.microsoft.com/office/drawing/2014/main" val="2357729114"/>
                    </a:ext>
                  </a:extLst>
                </a:gridCol>
                <a:gridCol w="2429548">
                  <a:extLst>
                    <a:ext uri="{9D8B030D-6E8A-4147-A177-3AD203B41FA5}">
                      <a16:colId xmlns:a16="http://schemas.microsoft.com/office/drawing/2014/main" val="547456050"/>
                    </a:ext>
                  </a:extLst>
                </a:gridCol>
                <a:gridCol w="2429548">
                  <a:extLst>
                    <a:ext uri="{9D8B030D-6E8A-4147-A177-3AD203B41FA5}">
                      <a16:colId xmlns:a16="http://schemas.microsoft.com/office/drawing/2014/main" val="2376067006"/>
                    </a:ext>
                  </a:extLst>
                </a:gridCol>
              </a:tblGrid>
              <a:tr h="863703">
                <a:tc>
                  <a:txBody>
                    <a:bodyPr/>
                    <a:lstStyle/>
                    <a:p>
                      <a:pPr algn="ctr"/>
                      <a:r>
                        <a:rPr lang="en-US" altLang="zh-CN" sz="3300" b="0" i="0" u="none" kern="1200" baseline="0" dirty="0">
                          <a:solidFill>
                            <a:schemeClr val="tx1"/>
                          </a:solidFill>
                          <a:latin typeface="+mn-lt"/>
                          <a:ea typeface="+mn-ea"/>
                          <a:cs typeface="+mn-cs"/>
                        </a:rPr>
                        <a:t>Method</a:t>
                      </a:r>
                      <a:endParaRPr lang="zh-CN" altLang="en-US" sz="3300" b="0" i="0" u="none" kern="1200" baseline="0" dirty="0">
                        <a:solidFill>
                          <a:schemeClr val="tx1"/>
                        </a:solidFill>
                        <a:latin typeface="+mn-lt"/>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3300" dirty="0" err="1">
                          <a:latin typeface="+mn-lt"/>
                        </a:rPr>
                        <a:t>nRMSE</a:t>
                      </a:r>
                      <a:endParaRPr lang="zh-CN" altLang="en-US" sz="3300" dirty="0">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3300" dirty="0">
                          <a:latin typeface="+mn-lt"/>
                        </a:rPr>
                        <a:t>RMSE</a:t>
                      </a:r>
                      <a:endParaRPr lang="zh-CN" altLang="en-US" sz="3300" dirty="0">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3300" dirty="0">
                          <a:latin typeface="+mn-lt"/>
                        </a:rPr>
                        <a:t>MAE</a:t>
                      </a:r>
                      <a:endParaRPr lang="zh-CN" altLang="en-US" sz="3300" dirty="0">
                        <a:latin typeface="+mn-l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4502885"/>
                  </a:ext>
                </a:extLst>
              </a:tr>
              <a:tr h="1045189">
                <a:tc>
                  <a:txBody>
                    <a:bodyPr/>
                    <a:lstStyle/>
                    <a:p>
                      <a:pPr indent="457200" algn="ctr">
                        <a:lnSpc>
                          <a:spcPct val="150000"/>
                        </a:lnSpc>
                      </a:pPr>
                      <a:r>
                        <a:rPr lang="en-US" sz="3300" kern="100" dirty="0" err="1">
                          <a:effectLst/>
                          <a:latin typeface="Times New Roman" panose="02020603050405020304" pitchFamily="18" charset="0"/>
                          <a:ea typeface="宋体" panose="02010600030101010101" pitchFamily="2" charset="-122"/>
                        </a:rPr>
                        <a:t>Autoformer</a:t>
                      </a:r>
                      <a:endParaRPr lang="zh-CN" sz="3300" dirty="0">
                        <a:effectLst/>
                        <a:latin typeface="Times New Roman" panose="02020603050405020304" pitchFamily="18" charset="0"/>
                        <a:ea typeface="宋体"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24.12</a:t>
                      </a:r>
                      <a:endParaRPr lang="zh-CN" sz="3300" dirty="0">
                        <a:effectLst/>
                        <a:latin typeface="Times New Roman" panose="02020603050405020304" pitchFamily="18" charset="0"/>
                        <a:ea typeface="宋体"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50.07</a:t>
                      </a:r>
                      <a:endParaRPr lang="zh-CN" sz="3300" dirty="0">
                        <a:effectLst/>
                        <a:latin typeface="Times New Roman" panose="02020603050405020304" pitchFamily="18" charset="0"/>
                        <a:ea typeface="宋体"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30.77</a:t>
                      </a:r>
                      <a:endParaRPr lang="zh-CN" sz="3300" dirty="0">
                        <a:effectLst/>
                        <a:latin typeface="Times New Roman" panose="02020603050405020304" pitchFamily="18" charset="0"/>
                        <a:ea typeface="宋体"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999768782"/>
                  </a:ext>
                </a:extLst>
              </a:tr>
              <a:tr h="863703">
                <a:tc>
                  <a:txBody>
                    <a:bodyPr/>
                    <a:lstStyle/>
                    <a:p>
                      <a:pPr indent="457200" algn="ctr">
                        <a:lnSpc>
                          <a:spcPct val="150000"/>
                        </a:lnSpc>
                      </a:pPr>
                      <a:r>
                        <a:rPr lang="en-US" sz="3300" kern="100" dirty="0" err="1">
                          <a:effectLst/>
                          <a:latin typeface="Times New Roman" panose="02020603050405020304" pitchFamily="18" charset="0"/>
                          <a:ea typeface="宋体" panose="02010600030101010101" pitchFamily="2" charset="-122"/>
                        </a:rPr>
                        <a:t>DLinear</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23.17</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48.10</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27.28</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extLst>
                  <a:ext uri="{0D108BD9-81ED-4DB2-BD59-A6C34878D82A}">
                    <a16:rowId xmlns:a16="http://schemas.microsoft.com/office/drawing/2014/main" val="916700132"/>
                  </a:ext>
                </a:extLst>
              </a:tr>
              <a:tr h="863703">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Informer</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36.72</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76.23</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a:effectLst/>
                          <a:latin typeface="Times New Roman" panose="02020603050405020304" pitchFamily="18" charset="0"/>
                          <a:ea typeface="宋体" panose="02010600030101010101" pitchFamily="2" charset="-122"/>
                        </a:rPr>
                        <a:t>46.96</a:t>
                      </a:r>
                      <a:endParaRPr lang="zh-CN" sz="3300">
                        <a:effectLst/>
                        <a:latin typeface="Times New Roman" panose="02020603050405020304" pitchFamily="18" charset="0"/>
                        <a:ea typeface="宋体" panose="02010600030101010101" pitchFamily="2" charset="-122"/>
                      </a:endParaRPr>
                    </a:p>
                  </a:txBody>
                  <a:tcPr marL="68580" marR="68580" marT="0" marB="0">
                    <a:solidFill>
                      <a:schemeClr val="bg1"/>
                    </a:solidFill>
                  </a:tcPr>
                </a:tc>
                <a:extLst>
                  <a:ext uri="{0D108BD9-81ED-4DB2-BD59-A6C34878D82A}">
                    <a16:rowId xmlns:a16="http://schemas.microsoft.com/office/drawing/2014/main" val="537029862"/>
                  </a:ext>
                </a:extLst>
              </a:tr>
              <a:tr h="863703">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Ours</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20.58</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42.72</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tc>
                  <a:txBody>
                    <a:bodyPr/>
                    <a:lstStyle/>
                    <a:p>
                      <a:pPr indent="457200" algn="ctr">
                        <a:lnSpc>
                          <a:spcPct val="150000"/>
                        </a:lnSpc>
                      </a:pPr>
                      <a:r>
                        <a:rPr lang="en-US" sz="3300" kern="100" dirty="0">
                          <a:effectLst/>
                          <a:latin typeface="Times New Roman" panose="02020603050405020304" pitchFamily="18" charset="0"/>
                          <a:ea typeface="宋体" panose="02010600030101010101" pitchFamily="2" charset="-122"/>
                        </a:rPr>
                        <a:t>21.03</a:t>
                      </a:r>
                      <a:endParaRPr lang="zh-CN" sz="3300" dirty="0">
                        <a:effectLst/>
                        <a:latin typeface="Times New Roman" panose="02020603050405020304" pitchFamily="18" charset="0"/>
                        <a:ea typeface="宋体" panose="02010600030101010101" pitchFamily="2" charset="-122"/>
                      </a:endParaRPr>
                    </a:p>
                  </a:txBody>
                  <a:tcPr marL="68580" marR="68580" marT="0" marB="0">
                    <a:solidFill>
                      <a:schemeClr val="bg1"/>
                    </a:solidFill>
                  </a:tcPr>
                </a:tc>
                <a:extLst>
                  <a:ext uri="{0D108BD9-81ED-4DB2-BD59-A6C34878D82A}">
                    <a16:rowId xmlns:a16="http://schemas.microsoft.com/office/drawing/2014/main" val="2372171140"/>
                  </a:ext>
                </a:extLst>
              </a:tr>
            </a:tbl>
          </a:graphicData>
        </a:graphic>
      </p:graphicFrame>
      <p:sp>
        <p:nvSpPr>
          <p:cNvPr id="21" name="Text Box 203">
            <a:extLst>
              <a:ext uri="{FF2B5EF4-FFF2-40B4-BE49-F238E27FC236}">
                <a16:creationId xmlns:a16="http://schemas.microsoft.com/office/drawing/2014/main" id="{C62F84EE-87F7-83FC-6976-CF75F0565450}"/>
              </a:ext>
            </a:extLst>
          </p:cNvPr>
          <p:cNvSpPr txBox="1"/>
          <p:nvPr/>
        </p:nvSpPr>
        <p:spPr>
          <a:xfrm>
            <a:off x="21394737" y="16013619"/>
            <a:ext cx="9677400" cy="3732334"/>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buNone/>
            </a:pPr>
            <a:r>
              <a:rPr lang="en-GB" altLang="de-DE" sz="3300" dirty="0"/>
              <a:t>   </a:t>
            </a:r>
            <a:r>
              <a:rPr lang="en-US" altLang="de-DE" sz="3300" dirty="0"/>
              <a:t>The experimental results demonstrate that the time series data decomposed by CPO-ICEEMDAN and then processed by the </a:t>
            </a:r>
            <a:r>
              <a:rPr lang="en-US" altLang="de-DE" sz="3300" dirty="0" err="1"/>
              <a:t>MSGNet</a:t>
            </a:r>
            <a:r>
              <a:rPr lang="en-US" altLang="de-DE" sz="3300" dirty="0"/>
              <a:t> model outperforms the existing model in terms of prediction accuracy, which can captured the correlation between multi-scale sequences in a better way, and has higher performance </a:t>
            </a:r>
            <a:r>
              <a:rPr lang="en-US" altLang="de-DE" sz="3300" dirty="0" err="1"/>
              <a:t>performance</a:t>
            </a:r>
            <a:r>
              <a:rPr lang="en-US" altLang="de-DE" sz="3300" dirty="0"/>
              <a:t> and the strongest anti-interference ability.</a:t>
            </a:r>
            <a:endParaRPr lang="en-US" altLang="de-DE" sz="3300" dirty="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文本框 5">
                <a:extLst>
                  <a:ext uri="{FF2B5EF4-FFF2-40B4-BE49-F238E27FC236}">
                    <a16:creationId xmlns:a16="http://schemas.microsoft.com/office/drawing/2014/main" id="{41169E3B-564B-5344-6BB8-D0F6D16F85AC}"/>
                  </a:ext>
                </a:extLst>
              </p:cNvPr>
              <p:cNvSpPr txBox="1"/>
              <p:nvPr/>
            </p:nvSpPr>
            <p:spPr>
              <a:xfrm>
                <a:off x="11002680" y="9638070"/>
                <a:ext cx="9536113" cy="6502357"/>
              </a:xfrm>
              <a:prstGeom prst="rect">
                <a:avLst/>
              </a:prstGeom>
              <a:noFill/>
            </p:spPr>
            <p:txBody>
              <a:bodyPr wrap="square" rtlCol="0">
                <a:spAutoFit/>
              </a:bodyPr>
              <a:lstStyle/>
              <a:p>
                <a:pPr algn="just"/>
                <a:r>
                  <a:rPr lang="en-US" altLang="de-DE" sz="3600" dirty="0"/>
                  <a:t>Where </a:t>
                </a:r>
                <a14:m>
                  <m:oMath xmlns:m="http://schemas.openxmlformats.org/officeDocument/2006/math">
                    <m:sSubSup>
                      <m:sSubSupPr>
                        <m:ctrlPr>
                          <a:rPr lang="zh-CN" altLang="zh-CN" sz="3600" i="1">
                            <a:latin typeface="Cambria Math" panose="02040503050406030204" pitchFamily="18" charset="0"/>
                          </a:rPr>
                        </m:ctrlPr>
                      </m:sSubSupPr>
                      <m:e>
                        <m:r>
                          <a:rPr lang="en-GB" altLang="zh-CN" sz="3600" i="1">
                            <a:latin typeface="Cambria Math" panose="02040503050406030204" pitchFamily="18" charset="0"/>
                          </a:rPr>
                          <m:t>ℋ</m:t>
                        </m:r>
                      </m:e>
                      <m:sub>
                        <m:r>
                          <m:rPr>
                            <m:nor/>
                          </m:rPr>
                          <a:rPr lang="en-GB" altLang="zh-CN" sz="3600"/>
                          <m:t>out</m:t>
                        </m:r>
                        <m:r>
                          <m:rPr>
                            <m:nor/>
                          </m:rPr>
                          <a:rPr lang="en-GB" altLang="zh-CN" sz="3600"/>
                          <m:t> </m:t>
                        </m:r>
                      </m:sub>
                      <m:sup>
                        <m:r>
                          <a:rPr lang="en-GB" altLang="zh-CN" sz="3600" i="1">
                            <a:latin typeface="Cambria Math" panose="02040503050406030204" pitchFamily="18" charset="0"/>
                          </a:rPr>
                          <m:t>𝑖</m:t>
                        </m:r>
                      </m:sup>
                    </m:sSubSup>
                  </m:oMath>
                </a14:m>
                <a:r>
                  <a:rPr lang="en-US" altLang="de-DE" sz="3600" dirty="0"/>
                  <a:t>irepresents the output after fusion with scale </a:t>
                </a:r>
                <a14:m>
                  <m:oMath xmlns:m="http://schemas.openxmlformats.org/officeDocument/2006/math">
                    <m:r>
                      <a:rPr lang="en-GB" altLang="zh-CN" sz="3600" i="1">
                        <a:latin typeface="Cambria Math" panose="02040503050406030204" pitchFamily="18" charset="0"/>
                      </a:rPr>
                      <m:t>𝑖</m:t>
                    </m:r>
                  </m:oMath>
                </a14:m>
                <a:r>
                  <a:rPr lang="en-GB" altLang="zh-CN" sz="3600" i="1" dirty="0"/>
                  <a:t>, </a:t>
                </a:r>
                <a14:m>
                  <m:oMath xmlns:m="http://schemas.openxmlformats.org/officeDocument/2006/math">
                    <m:r>
                      <a:rPr lang="en-GB" altLang="zh-CN" sz="3600" i="1">
                        <a:latin typeface="Cambria Math" panose="02040503050406030204" pitchFamily="18" charset="0"/>
                      </a:rPr>
                      <m:t>𝜎</m:t>
                    </m:r>
                    <m:d>
                      <m:dPr>
                        <m:ctrlPr>
                          <a:rPr lang="zh-CN" altLang="zh-CN" sz="3600" i="1">
                            <a:latin typeface="Cambria Math" panose="02040503050406030204" pitchFamily="18" charset="0"/>
                          </a:rPr>
                        </m:ctrlPr>
                      </m:dPr>
                      <m:e/>
                    </m:d>
                  </m:oMath>
                </a14:m>
                <a:r>
                  <a:rPr lang="en-US" altLang="de-DE" sz="3600" dirty="0"/>
                  <a:t>denotes the activation function, hyperparameter </a:t>
                </a:r>
                <a14:m>
                  <m:oMath xmlns:m="http://schemas.openxmlformats.org/officeDocument/2006/math">
                    <m:r>
                      <m:rPr>
                        <m:sty m:val="p"/>
                      </m:rPr>
                      <a:rPr lang="en-GB" altLang="zh-CN" sz="3600" i="1">
                        <a:latin typeface="Cambria Math" panose="02040503050406030204" pitchFamily="18" charset="0"/>
                      </a:rPr>
                      <m:t>P</m:t>
                    </m:r>
                  </m:oMath>
                </a14:m>
                <a:r>
                  <a:rPr lang="en-US" altLang="de-DE" sz="3600" dirty="0"/>
                  <a:t> is a set of integer connection</a:t>
                </a:r>
                <a:endParaRPr lang="en-US" altLang="de-DE" sz="3600" dirty="0">
                  <a:ea typeface="Times New Roman" panose="02020603050405020304" pitchFamily="18" charset="0"/>
                </a:endParaRPr>
              </a:p>
              <a:p>
                <a:pPr algn="just"/>
                <a:r>
                  <a:rPr lang="en-US" altLang="de-DE" sz="3600" dirty="0"/>
                  <a:t>powers indicating column-wise connections, </a:t>
                </a:r>
                <a14:m>
                  <m:oMath xmlns:m="http://schemas.openxmlformats.org/officeDocument/2006/math">
                    <m:r>
                      <a:rPr lang="en-GB" altLang="zh-CN" sz="3600" i="1">
                        <a:latin typeface="Cambria Math" panose="02040503050406030204" pitchFamily="18" charset="0"/>
                      </a:rPr>
                      <m:t>∥</m:t>
                    </m:r>
                  </m:oMath>
                </a14:m>
                <a:r>
                  <a:rPr lang="en-US" altLang="de-DE" sz="3600" dirty="0"/>
                  <a:t> denotes column-level connectivity, </a:t>
                </a:r>
                <a14:m>
                  <m:oMath xmlns:m="http://schemas.openxmlformats.org/officeDocument/2006/math">
                    <m:sSup>
                      <m:sSupPr>
                        <m:ctrlPr>
                          <a:rPr lang="zh-CN" altLang="zh-CN" sz="3600" i="1">
                            <a:latin typeface="Cambria Math" panose="02040503050406030204" pitchFamily="18" charset="0"/>
                          </a:rPr>
                        </m:ctrlPr>
                      </m:sSupPr>
                      <m:e>
                        <m:d>
                          <m:dPr>
                            <m:ctrlPr>
                              <a:rPr lang="zh-CN" altLang="zh-CN" sz="3600" i="1">
                                <a:latin typeface="Cambria Math" panose="02040503050406030204" pitchFamily="18" charset="0"/>
                              </a:rPr>
                            </m:ctrlPr>
                          </m:dPr>
                          <m:e>
                            <m:sSup>
                              <m:sSupPr>
                                <m:ctrlPr>
                                  <a:rPr lang="zh-CN" altLang="zh-CN" sz="3600" i="1">
                                    <a:latin typeface="Cambria Math" panose="02040503050406030204" pitchFamily="18" charset="0"/>
                                  </a:rPr>
                                </m:ctrlPr>
                              </m:sSupPr>
                              <m:e>
                                <m:r>
                                  <a:rPr lang="en-GB" altLang="zh-CN" sz="3600" i="1">
                                    <a:latin typeface="Cambria Math" panose="02040503050406030204" pitchFamily="18" charset="0"/>
                                  </a:rPr>
                                  <m:t>𝐀</m:t>
                                </m:r>
                              </m:e>
                              <m:sup>
                                <m:r>
                                  <a:rPr lang="en-GB" altLang="zh-CN" sz="3600" i="1">
                                    <a:latin typeface="Cambria Math" panose="02040503050406030204" pitchFamily="18" charset="0"/>
                                  </a:rPr>
                                  <m:t>𝑖</m:t>
                                </m:r>
                              </m:sup>
                            </m:sSup>
                          </m:e>
                        </m:d>
                      </m:e>
                      <m:sup>
                        <m:r>
                          <a:rPr lang="en-GB" altLang="zh-CN" sz="3600" i="1">
                            <a:latin typeface="Cambria Math" panose="02040503050406030204" pitchFamily="18" charset="0"/>
                          </a:rPr>
                          <m:t>𝑗</m:t>
                        </m:r>
                      </m:sup>
                    </m:sSup>
                  </m:oMath>
                </a14:m>
                <a:r>
                  <a:rPr lang="en-US" altLang="de-DE" sz="3600" dirty="0"/>
                  <a:t>is the adaptive adjacency matrix, and </a:t>
                </a:r>
                <a14:m>
                  <m:oMath xmlns:m="http://schemas.openxmlformats.org/officeDocument/2006/math">
                    <m:sSup>
                      <m:sSupPr>
                        <m:ctrlPr>
                          <a:rPr lang="zh-CN" altLang="zh-CN" sz="3600" i="1">
                            <a:latin typeface="Cambria Math" panose="02040503050406030204" pitchFamily="18" charset="0"/>
                          </a:rPr>
                        </m:ctrlPr>
                      </m:sSupPr>
                      <m:e>
                        <m:r>
                          <a:rPr lang="en-GB" altLang="zh-CN" sz="3600" i="1">
                            <a:latin typeface="Cambria Math" panose="02040503050406030204" pitchFamily="18" charset="0"/>
                          </a:rPr>
                          <m:t>ℋ</m:t>
                        </m:r>
                      </m:e>
                      <m:sup>
                        <m:r>
                          <a:rPr lang="en-GB" altLang="zh-CN" sz="3600" i="1">
                            <a:latin typeface="Cambria Math" panose="02040503050406030204" pitchFamily="18" charset="0"/>
                          </a:rPr>
                          <m:t>𝑖</m:t>
                        </m:r>
                      </m:sup>
                    </m:sSup>
                    <m:r>
                      <a:rPr lang="en-GB" altLang="zh-CN" sz="3600" i="1">
                        <a:latin typeface="Cambria Math" panose="02040503050406030204" pitchFamily="18" charset="0"/>
                      </a:rPr>
                      <m:t>∈</m:t>
                    </m:r>
                    <m:sSup>
                      <m:sSupPr>
                        <m:ctrlPr>
                          <a:rPr lang="zh-CN" altLang="zh-CN" sz="3600" i="1">
                            <a:latin typeface="Cambria Math" panose="02040503050406030204" pitchFamily="18" charset="0"/>
                          </a:rPr>
                        </m:ctrlPr>
                      </m:sSupPr>
                      <m:e>
                        <m:r>
                          <a:rPr lang="en-GB" altLang="zh-CN" sz="3600" i="1">
                            <a:latin typeface="Cambria Math" panose="02040503050406030204" pitchFamily="18" charset="0"/>
                          </a:rPr>
                          <m:t>ℝ</m:t>
                        </m:r>
                      </m:e>
                      <m:sup>
                        <m:r>
                          <a:rPr lang="en-GB" altLang="zh-CN" sz="3600" i="1">
                            <a:latin typeface="Cambria Math" panose="02040503050406030204" pitchFamily="18" charset="0"/>
                          </a:rPr>
                          <m:t>𝑁</m:t>
                        </m:r>
                        <m:r>
                          <a:rPr lang="en-GB" altLang="zh-CN" sz="3600" i="1">
                            <a:latin typeface="Cambria Math" panose="02040503050406030204" pitchFamily="18" charset="0"/>
                          </a:rPr>
                          <m:t>×</m:t>
                        </m:r>
                        <m:sSub>
                          <m:sSubPr>
                            <m:ctrlPr>
                              <a:rPr lang="zh-CN" altLang="zh-CN" sz="3600" i="1">
                                <a:latin typeface="Cambria Math" panose="02040503050406030204" pitchFamily="18" charset="0"/>
                              </a:rPr>
                            </m:ctrlPr>
                          </m:sSubPr>
                          <m:e>
                            <m:r>
                              <a:rPr lang="en-GB" altLang="zh-CN" sz="3600" i="1">
                                <a:latin typeface="Cambria Math" panose="02040503050406030204" pitchFamily="18" charset="0"/>
                              </a:rPr>
                              <m:t>𝑠</m:t>
                            </m:r>
                          </m:e>
                          <m:sub>
                            <m:r>
                              <a:rPr lang="en-GB" altLang="zh-CN" sz="3600" i="1">
                                <a:latin typeface="Cambria Math" panose="02040503050406030204" pitchFamily="18" charset="0"/>
                              </a:rPr>
                              <m:t>𝑖</m:t>
                            </m:r>
                          </m:sub>
                        </m:sSub>
                        <m:r>
                          <a:rPr lang="en-GB" altLang="zh-CN" sz="3600" i="1">
                            <a:latin typeface="Cambria Math" panose="02040503050406030204" pitchFamily="18" charset="0"/>
                          </a:rPr>
                          <m:t>×</m:t>
                        </m:r>
                        <m:sSub>
                          <m:sSubPr>
                            <m:ctrlPr>
                              <a:rPr lang="zh-CN" altLang="zh-CN" sz="3600" i="1">
                                <a:latin typeface="Cambria Math" panose="02040503050406030204" pitchFamily="18" charset="0"/>
                              </a:rPr>
                            </m:ctrlPr>
                          </m:sSubPr>
                          <m:e>
                            <m:r>
                              <a:rPr lang="en-GB" altLang="zh-CN" sz="3600" i="1">
                                <a:latin typeface="Cambria Math" panose="02040503050406030204" pitchFamily="18" charset="0"/>
                              </a:rPr>
                              <m:t>𝑓</m:t>
                            </m:r>
                          </m:e>
                          <m:sub>
                            <m:r>
                              <a:rPr lang="en-GB" altLang="zh-CN" sz="3600" i="1">
                                <a:latin typeface="Cambria Math" panose="02040503050406030204" pitchFamily="18" charset="0"/>
                              </a:rPr>
                              <m:t>𝑖</m:t>
                            </m:r>
                          </m:sub>
                        </m:sSub>
                      </m:sup>
                    </m:sSup>
                  </m:oMath>
                </a14:m>
                <a:r>
                  <a:rPr lang="en-US" altLang="de-DE" sz="3600" dirty="0"/>
                  <a:t>is obtained by projecting the tensor corresponding to the </a:t>
                </a:r>
                <a:r>
                  <a:rPr lang="en-US" altLang="de-DE" sz="3600" dirty="0" err="1"/>
                  <a:t>i-th</a:t>
                </a:r>
                <a:r>
                  <a:rPr lang="en-US" altLang="de-DE" sz="3600" dirty="0"/>
                  <a:t> scale, regressing it to a tensor space with </a:t>
                </a:r>
                <a14:m>
                  <m:oMath xmlns:m="http://schemas.openxmlformats.org/officeDocument/2006/math">
                    <m:r>
                      <a:rPr lang="en-GB" altLang="zh-CN" sz="3600" i="1">
                        <a:latin typeface="Cambria Math" panose="02040503050406030204" pitchFamily="18" charset="0"/>
                      </a:rPr>
                      <m:t>𝑁</m:t>
                    </m:r>
                  </m:oMath>
                </a14:m>
                <a:r>
                  <a:rPr lang="en-US" altLang="de-DE" sz="3600" dirty="0"/>
                  <a:t> variables, thereby capturing specific and comprehensive dependencies between sequences. </a:t>
                </a:r>
                <a:endParaRPr lang="en-AU" altLang="de-DE" sz="3600" dirty="0"/>
              </a:p>
              <a:p>
                <a:endParaRPr lang="zh-CN" altLang="en-US" sz="3600" dirty="0"/>
              </a:p>
            </p:txBody>
          </p:sp>
        </mc:Choice>
        <mc:Fallback xmlns="">
          <p:sp>
            <p:nvSpPr>
              <p:cNvPr id="6" name="文本框 5">
                <a:extLst>
                  <a:ext uri="{FF2B5EF4-FFF2-40B4-BE49-F238E27FC236}">
                    <a16:creationId xmlns:a16="http://schemas.microsoft.com/office/drawing/2014/main" id="{41169E3B-564B-5344-6BB8-D0F6D16F85AC}"/>
                  </a:ext>
                </a:extLst>
              </p:cNvPr>
              <p:cNvSpPr txBox="1">
                <a:spLocks noRot="1" noChangeAspect="1" noMove="1" noResize="1" noEditPoints="1" noAdjustHandles="1" noChangeArrowheads="1" noChangeShapeType="1" noTextEdit="1"/>
              </p:cNvSpPr>
              <p:nvPr/>
            </p:nvSpPr>
            <p:spPr>
              <a:xfrm>
                <a:off x="11002680" y="9638070"/>
                <a:ext cx="9536113" cy="6502357"/>
              </a:xfrm>
              <a:prstGeom prst="rect">
                <a:avLst/>
              </a:prstGeom>
              <a:blipFill>
                <a:blip r:embed="rId8"/>
                <a:stretch>
                  <a:fillRect l="-1982" t="-562" r="-1918"/>
                </a:stretch>
              </a:blipFill>
            </p:spPr>
            <p:txBody>
              <a:bodyPr/>
              <a:lstStyle/>
              <a:p>
                <a:r>
                  <a:rPr lang="zh-CN" altLang="en-US">
                    <a:noFill/>
                  </a:rPr>
                  <a:t> </a:t>
                </a:r>
              </a:p>
            </p:txBody>
          </p:sp>
        </mc:Fallback>
      </mc:AlternateContent>
      <p:sp>
        <p:nvSpPr>
          <p:cNvPr id="8" name="Text Box 161">
            <a:extLst>
              <a:ext uri="{FF2B5EF4-FFF2-40B4-BE49-F238E27FC236}">
                <a16:creationId xmlns:a16="http://schemas.microsoft.com/office/drawing/2014/main" id="{0CEC4B48-AC04-5317-3D66-176D9B3D36B9}"/>
              </a:ext>
            </a:extLst>
          </p:cNvPr>
          <p:cNvSpPr txBox="1"/>
          <p:nvPr/>
        </p:nvSpPr>
        <p:spPr>
          <a:xfrm>
            <a:off x="564075" y="24254426"/>
            <a:ext cx="9801225" cy="863912"/>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3800" dirty="0"/>
              <a:t>DATA DECOMPOSITION</a:t>
            </a:r>
            <a:endParaRPr lang="en-US" altLang="de-DE" sz="3800" dirty="0">
              <a:ea typeface="Times New Roman" panose="02020603050405020304" pitchFamily="18" charset="0"/>
            </a:endParaRPr>
          </a:p>
        </p:txBody>
      </p:sp>
      <p:sp>
        <p:nvSpPr>
          <p:cNvPr id="10" name="Text Box 156">
            <a:extLst>
              <a:ext uri="{FF2B5EF4-FFF2-40B4-BE49-F238E27FC236}">
                <a16:creationId xmlns:a16="http://schemas.microsoft.com/office/drawing/2014/main" id="{4A35CFF1-ADDE-2A63-237A-E0C0590D1AB9}"/>
              </a:ext>
            </a:extLst>
          </p:cNvPr>
          <p:cNvSpPr txBox="1"/>
          <p:nvPr/>
        </p:nvSpPr>
        <p:spPr>
          <a:xfrm>
            <a:off x="467995" y="37925706"/>
            <a:ext cx="9731375" cy="6113237"/>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US" altLang="de-DE" sz="3200" dirty="0"/>
              <a:t> </a:t>
            </a:r>
            <a:r>
              <a:rPr lang="en-US" altLang="de-DE" sz="3600" dirty="0"/>
              <a:t>Subsequently, the decomposition results of CPO-ICEEMDAN were input into the </a:t>
            </a:r>
            <a:r>
              <a:rPr lang="en-US" altLang="de-DE" sz="3600" dirty="0" err="1"/>
              <a:t>MSGNet</a:t>
            </a:r>
            <a:r>
              <a:rPr lang="en-US" altLang="de-DE" sz="3600" dirty="0"/>
              <a:t> network model </a:t>
            </a:r>
            <a:r>
              <a:rPr lang="en-US" altLang="de-DE" sz="3600" baseline="30000" dirty="0"/>
              <a:t>[2]</a:t>
            </a:r>
            <a:r>
              <a:rPr lang="en-US" altLang="de-DE" sz="3600" dirty="0"/>
              <a:t>, whose framework is illustrated in Figure 1. After normalizing N variables, they were projected into a one-dimensional matrix using one-dimensional convolution. The core operations of </a:t>
            </a:r>
            <a:r>
              <a:rPr lang="en-US" altLang="de-DE" sz="3600" dirty="0" err="1"/>
              <a:t>MSGNet</a:t>
            </a:r>
            <a:r>
              <a:rPr lang="en-US" altLang="de-DE" sz="3600" dirty="0"/>
              <a:t> were implemented using residual connections. Fast Fourier Transform (FFT) was performed to select the periodicity of the time series data as the scale source. For capturing local and global</a:t>
            </a:r>
            <a:endParaRPr lang="pt-BR" altLang="de-DE" sz="3600" dirty="0"/>
          </a:p>
        </p:txBody>
      </p:sp>
      <p:sp>
        <p:nvSpPr>
          <p:cNvPr id="11" name="Text Box 161">
            <a:extLst>
              <a:ext uri="{FF2B5EF4-FFF2-40B4-BE49-F238E27FC236}">
                <a16:creationId xmlns:a16="http://schemas.microsoft.com/office/drawing/2014/main" id="{687A0A87-1773-B47C-8D32-2790607FF59C}"/>
              </a:ext>
            </a:extLst>
          </p:cNvPr>
          <p:cNvSpPr txBox="1"/>
          <p:nvPr/>
        </p:nvSpPr>
        <p:spPr>
          <a:xfrm>
            <a:off x="510064" y="37155281"/>
            <a:ext cx="9801225" cy="863912"/>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3800" dirty="0" err="1"/>
              <a:t>MSGNet</a:t>
            </a:r>
            <a:endParaRPr lang="en-US" altLang="de-DE" sz="3800" dirty="0">
              <a:ea typeface="Times New Roman" panose="02020603050405020304" pitchFamily="18" charset="0"/>
            </a:endParaRPr>
          </a:p>
        </p:txBody>
      </p:sp>
      <p:sp>
        <p:nvSpPr>
          <p:cNvPr id="17" name="Text Box 25">
            <a:extLst>
              <a:ext uri="{FF2B5EF4-FFF2-40B4-BE49-F238E27FC236}">
                <a16:creationId xmlns:a16="http://schemas.microsoft.com/office/drawing/2014/main" id="{E45F2A78-66C4-BE9D-FA82-609E534EC80D}"/>
              </a:ext>
            </a:extLst>
          </p:cNvPr>
          <p:cNvSpPr txBox="1"/>
          <p:nvPr/>
        </p:nvSpPr>
        <p:spPr>
          <a:xfrm>
            <a:off x="10692082" y="5606183"/>
            <a:ext cx="9874250" cy="312261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GB" altLang="de-DE" sz="3300" dirty="0"/>
              <a:t> </a:t>
            </a:r>
            <a:r>
              <a:rPr lang="en-US" altLang="de-DE" sz="3600" dirty="0"/>
              <a:t>dependencies between sequences, a novel multi-scale adaptive graph convolution (MAGC) was utilized. Specifically, assuming there are S scales and T time series variables, the graph convolution is defined as follows: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mFkNGUzZjk4N2JkN2ZhYTg0YmRmMjhhNDlkZDQ1OTcifQ=="/>
</p:tagLst>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1474</TotalTime>
  <Words>1140</Words>
  <Application>Microsoft Office PowerPoint</Application>
  <PresentationFormat>自定义</PresentationFormat>
  <Paragraphs>54</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宋体</vt:lpstr>
      <vt:lpstr>Arial</vt:lpstr>
      <vt:lpstr>Cambria Math</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ASUS</cp:lastModifiedBy>
  <cp:revision>188</cp:revision>
  <cp:lastPrinted>2000-11-30T06:22:24Z</cp:lastPrinted>
  <dcterms:created xsi:type="dcterms:W3CDTF">1999-11-19T11:42:42Z</dcterms:created>
  <dcterms:modified xsi:type="dcterms:W3CDTF">2024-05-08T11:01:31Z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2FFE34F989D5425197F3F878D1E88525_13</vt:lpwstr>
  </property>
  <property fmtid="{D5CDD505-2E9C-101B-9397-08002B2CF9AE}" pid="3" name="KSOProductBuildVer">
    <vt:lpwstr>2052-12.1.0.16729</vt:lpwstr>
  </property>
</Properties>
</file>