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004000" cy="44958000"/>
  <p:notesSz cx="6732588" cy="9855200"/>
  <p:custDataLst>
    <p:tags r:id="rId4"/>
  </p:custDataLst>
  <p:defaultTextStyle>
    <a:defPPr>
      <a:defRPr lang="en-AU"/>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19360" userDrawn="1">
          <p15:clr>
            <a:srgbClr val="A4A3A4"/>
          </p15:clr>
        </p15:guide>
        <p15:guide id="2" pos="701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526"/>
  </p:normalViewPr>
  <p:slideViewPr>
    <p:cSldViewPr showGuides="1">
      <p:cViewPr>
        <p:scale>
          <a:sx n="25" d="100"/>
          <a:sy n="25" d="100"/>
        </p:scale>
        <p:origin x="-742" y="-175"/>
      </p:cViewPr>
      <p:guideLst>
        <p:guide orient="horz" pos="19360"/>
        <p:guide pos="7018"/>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7592" cy="49447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3755" y="0"/>
            <a:ext cx="2917592" cy="49447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2024/5/9</a:t>
            </a:fld>
            <a:endParaRPr lang="zh-CN" altLang="en-US"/>
          </a:p>
        </p:txBody>
      </p:sp>
      <p:sp>
        <p:nvSpPr>
          <p:cNvPr id="4" name="幻灯片图像占位符 3"/>
          <p:cNvSpPr>
            <a:spLocks noGrp="1" noRot="1" noChangeAspect="1"/>
          </p:cNvSpPr>
          <p:nvPr>
            <p:ph type="sldImg" idx="2"/>
          </p:nvPr>
        </p:nvSpPr>
        <p:spPr>
          <a:xfrm>
            <a:off x="409893" y="1231900"/>
            <a:ext cx="5913120" cy="332613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291" y="4742815"/>
            <a:ext cx="5386324" cy="388048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360730"/>
            <a:ext cx="2917592" cy="49447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3755" y="9360730"/>
            <a:ext cx="2917592" cy="49447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597923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182813" y="1231900"/>
            <a:ext cx="2366962" cy="3325813"/>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a:t>Click to edit Master title style</a:t>
            </a:r>
            <a:endParaRPr lang="de-DE"/>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a:p>
        </p:txBody>
      </p:sp>
      <p:sp>
        <p:nvSpPr>
          <p:cNvPr id="4" name="日期占位符 3"/>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日期占位符 3"/>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a:t>Click to edit Master title style</a:t>
            </a:r>
            <a:endParaRPr lang="de-DE"/>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日期占位符 3"/>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6" name="灯片编号占位符 5"/>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2398713" y="12987338"/>
            <a:ext cx="13527087"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16078200" y="12987338"/>
            <a:ext cx="13527088" cy="2697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日期占位符 4"/>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a:t>Click to edit Master title style</a:t>
            </a:r>
            <a:endParaRPr lang="de-DE"/>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日期占位符 6"/>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9" name="灯片编号占位符 8"/>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日期占位符 2"/>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5" name="灯片编号占位符 4"/>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4" name="灯片编号占位符 3"/>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期占位符 4"/>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a:t>Click to edit Master title style</a:t>
            </a:r>
            <a:endParaRPr lang="de-DE"/>
          </a:p>
        </p:txBody>
      </p:sp>
      <p:sp>
        <p:nvSpPr>
          <p:cNvPr id="3" name="Picture Placeholder 2"/>
          <p:cNvSpPr>
            <a:spLocks noGrp="1"/>
          </p:cNvSpPr>
          <p:nvPr>
            <p:ph type="pic" idx="1"/>
          </p:nvPr>
        </p:nvSpPr>
        <p:spPr>
          <a:xfrm>
            <a:off x="13606463" y="6473825"/>
            <a:ext cx="16202025" cy="31948438"/>
          </a:xfrm>
        </p:spPr>
        <p:txBody>
          <a:bodyPr vert="horz" wrap="square" lIns="435326" tIns="217663" rIns="435326" bIns="217663"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4352925" rtl="0" eaLnBrk="0" fontAlgn="base" latinLnBrk="0" hangingPunct="0">
              <a:lnSpc>
                <a:spcPct val="100000"/>
              </a:lnSpc>
              <a:spcBef>
                <a:spcPct val="20000"/>
              </a:spcBef>
              <a:spcAft>
                <a:spcPct val="0"/>
              </a:spcAft>
              <a:buClrTx/>
              <a:buSzTx/>
              <a:buFontTx/>
              <a:buNone/>
              <a:defRPr/>
            </a:pPr>
            <a:endParaRPr kumimoji="0" lang="de-DE"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日期占位符 4"/>
          <p:cNvSpPr>
            <a:spLocks noGrp="1"/>
          </p:cNvSpPr>
          <p:nvPr>
            <p:ph type="dt" sz="half" idx="10"/>
          </p:nvPr>
        </p:nvSpPr>
        <p:spPr/>
        <p:txBody>
          <a:bodyPr/>
          <a:lstStyle/>
          <a:p>
            <a:pPr lvl="0" defTabSz="4352925">
              <a:buNone/>
            </a:pPr>
            <a:endParaRPr lang="en-AU" altLang="de-DE"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defTabSz="4352925">
              <a:buNone/>
            </a:pPr>
            <a:endParaRPr lang="en-AU" altLang="de-DE" dirty="0">
              <a:latin typeface="Times New Roman" panose="02020603050405020304" pitchFamily="18" charset="0"/>
            </a:endParaRPr>
          </a:p>
        </p:txBody>
      </p:sp>
      <p:sp>
        <p:nvSpPr>
          <p:cNvPr id="7" name="灯片编号占位符 6"/>
          <p:cNvSpPr>
            <a:spLocks noGrp="1"/>
          </p:cNvSpPr>
          <p:nvPr>
            <p:ph type="sldNum" sz="quarter" idx="12"/>
          </p:nvPr>
        </p:nvSpPr>
        <p:spPr/>
        <p:txBody>
          <a:body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p:cNvSpPr>
          <p:nvPr>
            <p:ph type="title"/>
          </p:nvPr>
        </p:nvSpPr>
        <p:spPr>
          <a:xfrm>
            <a:off x="2398713" y="3994150"/>
            <a:ext cx="27206575" cy="7496175"/>
          </a:xfrm>
          <a:prstGeom prst="rect">
            <a:avLst/>
          </a:prstGeom>
          <a:noFill/>
          <a:ln w="9525">
            <a:noFill/>
          </a:ln>
        </p:spPr>
        <p:txBody>
          <a:bodyPr lIns="435326" tIns="217663" rIns="435326" bIns="217663" anchor="ctr" anchorCtr="0"/>
          <a:lstStyle/>
          <a:p>
            <a:pPr lvl="0"/>
            <a:r>
              <a:rPr lang="en-AU" altLang="de-DE" dirty="0"/>
              <a:t>Click to edit Master title style</a:t>
            </a:r>
          </a:p>
        </p:txBody>
      </p:sp>
      <p:sp>
        <p:nvSpPr>
          <p:cNvPr id="1027" name="Rectangle 3"/>
          <p:cNvSpPr>
            <a:spLocks noGrp="1"/>
          </p:cNvSpPr>
          <p:nvPr>
            <p:ph type="body" idx="1"/>
          </p:nvPr>
        </p:nvSpPr>
        <p:spPr>
          <a:xfrm>
            <a:off x="2398713" y="12987338"/>
            <a:ext cx="27206575" cy="26974800"/>
          </a:xfrm>
          <a:prstGeom prst="rect">
            <a:avLst/>
          </a:prstGeom>
          <a:noFill/>
          <a:ln w="9525">
            <a:noFill/>
          </a:ln>
        </p:spPr>
        <p:txBody>
          <a:bodyPr lIns="435326" tIns="217663" rIns="435326" bIns="217663"/>
          <a:lstStyle/>
          <a:p>
            <a:pPr lvl="0"/>
            <a:r>
              <a:rPr lang="en-AU" altLang="de-DE" dirty="0"/>
              <a:t>Click to edit Master text styles</a:t>
            </a:r>
          </a:p>
          <a:p>
            <a:pPr lvl="1"/>
            <a:r>
              <a:rPr lang="en-AU" altLang="de-DE" dirty="0"/>
              <a:t>Second level</a:t>
            </a:r>
          </a:p>
          <a:p>
            <a:pPr lvl="2"/>
            <a:r>
              <a:rPr lang="en-AU" altLang="de-DE" dirty="0"/>
              <a:t>Third level</a:t>
            </a:r>
          </a:p>
          <a:p>
            <a:pPr lvl="3"/>
            <a:r>
              <a:rPr lang="en-AU" altLang="de-DE" dirty="0"/>
              <a:t>Fourth level</a:t>
            </a:r>
          </a:p>
          <a:p>
            <a:pPr lvl="4"/>
            <a:r>
              <a:rPr lang="en-AU" altLang="de-DE" dirty="0"/>
              <a:t>Fifth level</a:t>
            </a:r>
          </a:p>
        </p:txBody>
      </p:sp>
      <p:sp>
        <p:nvSpPr>
          <p:cNvPr id="1028" name="Rectangle 4"/>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lstStyle>
            <a:lvl1pPr>
              <a:defRPr sz="6600"/>
            </a:lvl1pPr>
          </a:lstStyle>
          <a:p>
            <a:pPr lvl="0" defTabSz="4352925">
              <a:buNone/>
            </a:pPr>
            <a:endParaRPr lang="en-AU" altLang="de-DE" dirty="0">
              <a:latin typeface="Times New Roman" panose="02020603050405020304" pitchFamily="18" charset="0"/>
            </a:endParaRPr>
          </a:p>
        </p:txBody>
      </p:sp>
      <p:sp>
        <p:nvSpPr>
          <p:cNvPr id="1029" name="Rectangle 5"/>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lstStyle>
            <a:lvl1pPr algn="ctr">
              <a:defRPr sz="6600"/>
            </a:lvl1pPr>
          </a:lstStyle>
          <a:p>
            <a:pPr lvl="0" defTabSz="4352925">
              <a:buNone/>
            </a:pPr>
            <a:endParaRPr lang="en-AU" altLang="de-DE" dirty="0">
              <a:latin typeface="Times New Roman" panose="02020603050405020304" pitchFamily="18" charset="0"/>
            </a:endParaRPr>
          </a:p>
        </p:txBody>
      </p:sp>
      <p:sp>
        <p:nvSpPr>
          <p:cNvPr id="1030" name="Rectangle 6"/>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lstStyle>
            <a:lvl1pPr algn="r">
              <a:defRPr sz="6600"/>
            </a:lvl1pPr>
          </a:lstStyle>
          <a:p>
            <a:pPr lvl="0" defTabSz="4352925">
              <a:buNone/>
            </a:pPr>
            <a:fld id="{9A0DB2DC-4C9A-4742-B13C-FB6460FD3503}" type="slidenum">
              <a:rPr lang="en-AU" altLang="de-DE" dirty="0">
                <a:latin typeface="Times New Roman" panose="02020603050405020304" pitchFamily="18" charset="0"/>
              </a:rPr>
              <a:t>‹#›</a:t>
            </a:fld>
            <a:endParaRPr lang="en-AU" altLang="de-DE" dirty="0">
              <a:latin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p:nvPr/>
        </p:nvSpPr>
        <p:spPr>
          <a:xfrm>
            <a:off x="457200" y="5791200"/>
            <a:ext cx="9872663" cy="38404800"/>
          </a:xfrm>
          <a:prstGeom prst="rect">
            <a:avLst/>
          </a:prstGeom>
          <a:solidFill>
            <a:srgbClr val="FFFF00">
              <a:alpha val="50195"/>
            </a:srgbClr>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1" name="Rectangle 6"/>
          <p:cNvSpPr/>
          <p:nvPr/>
        </p:nvSpPr>
        <p:spPr>
          <a:xfrm>
            <a:off x="10896600" y="5791200"/>
            <a:ext cx="9871075" cy="38404800"/>
          </a:xfrm>
          <a:prstGeom prst="rect">
            <a:avLst/>
          </a:prstGeom>
          <a:solidFill>
            <a:srgbClr val="FFFF00">
              <a:alpha val="50195"/>
            </a:srgbClr>
          </a:solid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2" name="Rectangle 7"/>
          <p:cNvSpPr/>
          <p:nvPr/>
        </p:nvSpPr>
        <p:spPr>
          <a:xfrm>
            <a:off x="21259800" y="5791200"/>
            <a:ext cx="9874250" cy="38404800"/>
          </a:xfrm>
          <a:prstGeom prst="rect">
            <a:avLst/>
          </a:prstGeom>
          <a:solidFill>
            <a:srgbClr val="FFFF00">
              <a:alpha val="50195"/>
            </a:srgbClr>
          </a:solid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endParaRPr lang="en-US" altLang="de-DE" sz="2500" dirty="0"/>
          </a:p>
        </p:txBody>
      </p:sp>
      <p:sp>
        <p:nvSpPr>
          <p:cNvPr id="2053" name="Rectangle 10"/>
          <p:cNvSpPr/>
          <p:nvPr/>
        </p:nvSpPr>
        <p:spPr>
          <a:xfrm>
            <a:off x="0" y="-762000"/>
            <a:ext cx="32004000" cy="6043613"/>
          </a:xfrm>
          <a:prstGeom prst="rect">
            <a:avLst/>
          </a:prstGeom>
          <a:noFill/>
          <a:ln w="9525">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457200" lvl="0" indent="-457200" algn="ctr" defTabSz="952500">
              <a:spcBef>
                <a:spcPct val="0"/>
              </a:spcBef>
              <a:spcAft>
                <a:spcPts val="1200"/>
              </a:spcAft>
              <a:buNone/>
            </a:pPr>
            <a:r>
              <a:rPr lang="en-US" altLang="de-DE" sz="4800" b="1" dirty="0"/>
              <a:t>A novel radiative cooling system integrated with an asymmetric material-based compound parabolic concentrator</a:t>
            </a:r>
          </a:p>
          <a:p>
            <a:pPr marL="457200" lvl="0" indent="-457200" algn="ctr" defTabSz="952500">
              <a:spcBef>
                <a:spcPct val="0"/>
              </a:spcBef>
              <a:spcAft>
                <a:spcPts val="1200"/>
              </a:spcAft>
              <a:buNone/>
            </a:pPr>
            <a:r>
              <a:rPr lang="es-CL" altLang="de-DE" sz="3000" b="1" dirty="0"/>
              <a:t>  </a:t>
            </a:r>
            <a:r>
              <a:rPr lang="en-US" altLang="es-ES" sz="3000" b="1" dirty="0">
                <a:solidFill>
                  <a:srgbClr val="00B0F0"/>
                </a:solidFill>
                <a:sym typeface="+mn-ea"/>
              </a:rPr>
              <a:t>Ya Dan</a:t>
            </a:r>
            <a:r>
              <a:rPr lang="es-ES" altLang="de-DE" sz="2900" dirty="0"/>
              <a:t>1, </a:t>
            </a:r>
            <a:r>
              <a:rPr lang="es-ES" altLang="de-DE" sz="2900" b="1" dirty="0">
                <a:solidFill>
                  <a:srgbClr val="00B0F0"/>
                </a:solidFill>
                <a:sym typeface="+mn-ea"/>
              </a:rPr>
              <a:t>Qiliang Wang</a:t>
            </a:r>
            <a:r>
              <a:rPr lang="en-US" altLang="es-ES" sz="2900" dirty="0">
                <a:sym typeface="+mn-ea"/>
              </a:rPr>
              <a:t>1</a:t>
            </a:r>
            <a:r>
              <a:rPr lang="es-ES" altLang="de-DE" sz="2900" dirty="0">
                <a:sym typeface="+mn-ea"/>
              </a:rPr>
              <a:t>*</a:t>
            </a:r>
            <a:r>
              <a:rPr lang="es-ES" altLang="de-DE" sz="2900" dirty="0"/>
              <a:t>, </a:t>
            </a:r>
            <a:r>
              <a:rPr lang="es-ES" altLang="de-DE" sz="2900" b="1" dirty="0">
                <a:solidFill>
                  <a:srgbClr val="00B0F0"/>
                </a:solidFill>
                <a:sym typeface="+mn-ea"/>
              </a:rPr>
              <a:t>Mingke Hu</a:t>
            </a:r>
            <a:r>
              <a:rPr lang="en-US" altLang="es-ES" sz="2900" dirty="0">
                <a:sym typeface="+mn-ea"/>
              </a:rPr>
              <a:t>2</a:t>
            </a:r>
            <a:r>
              <a:rPr lang="es-ES" altLang="de-DE" sz="2900" dirty="0"/>
              <a:t>,</a:t>
            </a:r>
            <a:r>
              <a:rPr lang="en-US" altLang="es-ES" sz="2900" dirty="0"/>
              <a:t> </a:t>
            </a:r>
            <a:r>
              <a:rPr lang="en-US" altLang="es-ES" sz="2900" b="1" dirty="0">
                <a:solidFill>
                  <a:srgbClr val="00B0F0"/>
                </a:solidFill>
                <a:sym typeface="+mn-ea"/>
              </a:rPr>
              <a:t>Dongliang Zhao</a:t>
            </a:r>
            <a:r>
              <a:rPr lang="en-US" altLang="es-ES" sz="2900" dirty="0">
                <a:sym typeface="+mn-ea"/>
              </a:rPr>
              <a:t>3, </a:t>
            </a:r>
            <a:r>
              <a:rPr lang="es-ES" altLang="de-DE" sz="2900" b="1" dirty="0">
                <a:solidFill>
                  <a:srgbClr val="00B0F0"/>
                </a:solidFill>
              </a:rPr>
              <a:t>Saffa Riffat</a:t>
            </a:r>
            <a:r>
              <a:rPr lang="es-ES" altLang="de-DE" sz="2900" dirty="0"/>
              <a:t>1, </a:t>
            </a:r>
            <a:r>
              <a:rPr lang="es-ES" altLang="de-DE" sz="2900" b="1" dirty="0">
                <a:solidFill>
                  <a:srgbClr val="00B0F0"/>
                </a:solidFill>
              </a:rPr>
              <a:t>Yuehong Su</a:t>
            </a:r>
            <a:r>
              <a:rPr lang="es-ES" altLang="de-DE" sz="2900" dirty="0"/>
              <a:t>1*</a:t>
            </a:r>
          </a:p>
          <a:p>
            <a:pPr marL="1409700" lvl="2" indent="-457200" algn="ctr" defTabSz="952500">
              <a:spcBef>
                <a:spcPct val="0"/>
              </a:spcBef>
              <a:buNone/>
            </a:pPr>
            <a:r>
              <a:rPr lang="en-US" altLang="de-DE" sz="2800" i="1" dirty="0"/>
              <a:t>1 Department of Architecture and Built Environment, University of Nottingham, Nottingham NG7 2RD, UK</a:t>
            </a:r>
          </a:p>
          <a:p>
            <a:pPr marL="1409700" lvl="2" indent="-457200" algn="ctr" defTabSz="952500">
              <a:spcBef>
                <a:spcPct val="0"/>
              </a:spcBef>
              <a:buNone/>
            </a:pPr>
            <a:r>
              <a:rPr lang="en-US" altLang="de-DE" sz="2800" i="1" dirty="0"/>
              <a:t>2 School of Electrical Engineering, Southwest Jiaotong University, Chengdu, 610031, China </a:t>
            </a:r>
          </a:p>
          <a:p>
            <a:pPr marL="0" lvl="2" indent="-457200" algn="ctr" defTabSz="952500">
              <a:spcBef>
                <a:spcPct val="0"/>
              </a:spcBef>
              <a:buNone/>
            </a:pPr>
            <a:r>
              <a:rPr lang="en-US" altLang="de-DE" sz="2800" i="1" dirty="0">
                <a:sym typeface="+mn-ea"/>
              </a:rPr>
              <a:t>3 School of Energy and Environment, Southeast University, Nanjing, Jiangsu, 210096, China</a:t>
            </a:r>
            <a:endParaRPr lang="en-US" altLang="de-DE" sz="2800" i="1" dirty="0"/>
          </a:p>
          <a:p>
            <a:pPr marL="1409700" lvl="2" indent="-457200" algn="ctr" defTabSz="952500">
              <a:spcBef>
                <a:spcPct val="0"/>
              </a:spcBef>
              <a:buNone/>
            </a:pPr>
            <a:endParaRPr lang="es-ES" altLang="de-DE" sz="2900" i="1" dirty="0"/>
          </a:p>
          <a:p>
            <a:pPr marL="1409700" lvl="2" indent="-457200" algn="ctr" defTabSz="952500">
              <a:spcBef>
                <a:spcPct val="0"/>
              </a:spcBef>
              <a:buNone/>
            </a:pPr>
            <a:endParaRPr lang="en-US" altLang="de-DE" sz="900" i="1" dirty="0"/>
          </a:p>
        </p:txBody>
      </p:sp>
      <p:sp>
        <p:nvSpPr>
          <p:cNvPr id="2054" name="Rectangle 14"/>
          <p:cNvSpPr/>
          <p:nvPr/>
        </p:nvSpPr>
        <p:spPr>
          <a:xfrm>
            <a:off x="457200" y="5791200"/>
            <a:ext cx="9872663" cy="158115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t>Introduction</a:t>
            </a:r>
            <a:endParaRPr lang="en-AU" altLang="de-DE" sz="5900" dirty="0"/>
          </a:p>
        </p:txBody>
      </p:sp>
      <p:sp>
        <p:nvSpPr>
          <p:cNvPr id="2055" name="Text Box 69"/>
          <p:cNvSpPr txBox="1"/>
          <p:nvPr/>
        </p:nvSpPr>
        <p:spPr>
          <a:xfrm>
            <a:off x="458470" y="28651200"/>
            <a:ext cx="9872663" cy="1579563"/>
          </a:xfrm>
          <a:prstGeom prst="rect">
            <a:avLst/>
          </a:prstGeom>
          <a:solidFill>
            <a:srgbClr val="FF0000"/>
          </a:solid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lnSpc>
                <a:spcPct val="90000"/>
              </a:lnSpc>
              <a:spcBef>
                <a:spcPct val="0"/>
              </a:spcBef>
              <a:buNone/>
            </a:pPr>
            <a:r>
              <a:rPr lang="en-US" altLang="de-DE" sz="5900" b="1" dirty="0">
                <a:cs typeface="Times New Roman" panose="02020603050405020304" pitchFamily="18" charset="0"/>
              </a:rPr>
              <a:t>Description of the ACPC-RC module</a:t>
            </a:r>
            <a:endParaRPr lang="en-AU" altLang="de-DE" sz="5900" b="1" dirty="0"/>
          </a:p>
        </p:txBody>
      </p:sp>
      <p:sp>
        <p:nvSpPr>
          <p:cNvPr id="2056" name="Text Box 77"/>
          <p:cNvSpPr txBox="1"/>
          <p:nvPr/>
        </p:nvSpPr>
        <p:spPr>
          <a:xfrm>
            <a:off x="21482050" y="23080663"/>
            <a:ext cx="9869488" cy="47498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50000"/>
              </a:spcBef>
            </a:pPr>
            <a:endParaRPr lang="en-US" altLang="de-DE" sz="3300" dirty="0"/>
          </a:p>
        </p:txBody>
      </p:sp>
      <p:sp>
        <p:nvSpPr>
          <p:cNvPr id="2057" name="Text Box 106"/>
          <p:cNvSpPr txBox="1"/>
          <p:nvPr/>
        </p:nvSpPr>
        <p:spPr>
          <a:xfrm>
            <a:off x="21553488" y="4749800"/>
            <a:ext cx="9656762" cy="21877338"/>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273050" algn="just" defTabSz="952500">
              <a:spcBef>
                <a:spcPct val="0"/>
              </a:spcBef>
              <a:spcAft>
                <a:spcPct val="40000"/>
              </a:spcAft>
            </a:pPr>
            <a:endParaRPr lang="en-US" altLang="de-DE" sz="3300" dirty="0"/>
          </a:p>
        </p:txBody>
      </p:sp>
      <p:sp>
        <p:nvSpPr>
          <p:cNvPr id="2059" name="Text Box 135"/>
          <p:cNvSpPr txBox="1"/>
          <p:nvPr/>
        </p:nvSpPr>
        <p:spPr>
          <a:xfrm>
            <a:off x="21344255" y="3886200"/>
            <a:ext cx="9743440" cy="50165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1" indent="0" algn="just" defTabSz="952500">
              <a:spcBef>
                <a:spcPts val="400"/>
              </a:spcBef>
              <a:spcAft>
                <a:spcPts val="400"/>
              </a:spcAft>
              <a:buNone/>
            </a:pPr>
            <a:endParaRPr lang="en-US" altLang="de-DE" sz="3300" dirty="0"/>
          </a:p>
        </p:txBody>
      </p:sp>
      <p:sp>
        <p:nvSpPr>
          <p:cNvPr id="2060" name="Rectangle 141"/>
          <p:cNvSpPr/>
          <p:nvPr/>
        </p:nvSpPr>
        <p:spPr>
          <a:xfrm>
            <a:off x="16002000" y="21944013"/>
            <a:ext cx="32004000" cy="0"/>
          </a:xfrm>
          <a:prstGeom prst="rect">
            <a:avLst/>
          </a:prstGeom>
          <a:noFill/>
          <a:ln w="9525">
            <a:noFill/>
          </a:ln>
        </p:spPr>
        <p:txBody>
          <a:bodyPr>
            <a:spAutoFit/>
          </a:bodyPr>
          <a:lstStyle/>
          <a:p>
            <a:pPr algn="ctr"/>
            <a:endParaRPr lang="de-DE" altLang="de-DE" dirty="0">
              <a:latin typeface="Times New Roman" panose="02020603050405020304" pitchFamily="18" charset="0"/>
            </a:endParaRPr>
          </a:p>
        </p:txBody>
      </p:sp>
      <p:sp>
        <p:nvSpPr>
          <p:cNvPr id="2062" name="Text Box 159"/>
          <p:cNvSpPr txBox="1"/>
          <p:nvPr/>
        </p:nvSpPr>
        <p:spPr>
          <a:xfrm>
            <a:off x="302260" y="8582660"/>
            <a:ext cx="9932670" cy="1358392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buNone/>
            </a:pPr>
            <a:r>
              <a:rPr lang="en-US" altLang="de-DE" sz="3300" dirty="0"/>
              <a:t>    Radiative sky cooling (RC) technology is known for its capability to passively emit the Earth's waste heat into the cold outer space through a transparent 'atmospheric window' with a wavelength of 8-13 μm. Its potential for self-cooling without the need for additional energy input makes it enormously promising in the field of building cooling. However, the inherently low power density of RC technology, typically characterized by a cooling flux of approximately 100 W/m</a:t>
            </a:r>
            <a:r>
              <a:rPr lang="en-US" altLang="de-DE" sz="3300" baseline="30000" dirty="0"/>
              <a:t>2</a:t>
            </a:r>
            <a:r>
              <a:rPr lang="en-US" altLang="de-DE" sz="3300" dirty="0"/>
              <a:t> at ambient temperature, is easily offset by the high power density of daytime solar radiation, approximately 1000 W/m</a:t>
            </a:r>
            <a:r>
              <a:rPr lang="en-US" altLang="de-DE" sz="3300" baseline="30000" dirty="0"/>
              <a:t>2</a:t>
            </a:r>
            <a:r>
              <a:rPr lang="en-US" altLang="de-DE" sz="3300" dirty="0"/>
              <a:t>. This imbalance renders RC technology unable to meet the all-day cooling requirements of buildings. Therefore, it is crucial to enhance the cooling power density and reduce the solar radiation's harassment on the RC system. </a:t>
            </a:r>
          </a:p>
          <a:p>
            <a:pPr marL="273050" lvl="0" indent="0" algn="just" defTabSz="952500">
              <a:spcBef>
                <a:spcPts val="0"/>
              </a:spcBef>
              <a:buNone/>
            </a:pPr>
            <a:r>
              <a:rPr lang="en-US" altLang="de-DE" sz="3300" dirty="0"/>
              <a:t>    In addition to research on near-ideal spectrally selective materials to reduce the absorption of solar radiation by RC modules and thereby enhance cooling performance, the integration of RC modules with concentrators (called concentrated RC systems) also shows potential to address challenges simultaneously. Inspired by this novel structure, a novel RC system based on CPC of asymmetric materials (termed ACPC-RC module) is further proposed,as shown in Fig. 1. In this study, a modelling approach is employed to accurately evaluate the absorbed solar radiation (</a:t>
            </a:r>
            <a:r>
              <a:rPr sz="3300" i="1" dirty="0">
                <a:sym typeface="+mn-ea"/>
              </a:rPr>
              <a:t>P</a:t>
            </a:r>
            <a:r>
              <a:rPr sz="3300" baseline="-25000" dirty="0">
                <a:sym typeface="+mn-ea"/>
              </a:rPr>
              <a:t>sol</a:t>
            </a:r>
            <a:r>
              <a:rPr lang="en-US" altLang="de-DE" sz="3300" dirty="0"/>
              <a:t>) and net RC power density (</a:t>
            </a:r>
            <a:r>
              <a:rPr sz="3300" i="1" dirty="0">
                <a:sym typeface="+mn-ea"/>
              </a:rPr>
              <a:t>P</a:t>
            </a:r>
            <a:r>
              <a:rPr lang="en-US" sz="3300" baseline="-25000" dirty="0">
                <a:sym typeface="+mn-ea"/>
              </a:rPr>
              <a:t>cool</a:t>
            </a:r>
            <a:r>
              <a:rPr lang="en-US" altLang="de-DE" sz="3300" dirty="0"/>
              <a:t>) of ACPC-RC modules. Furthermore, the effects of various parameters, such as the spectral properties of different transparent wing frameworks of ACPC and module tilt angles on the module</a:t>
            </a:r>
            <a:r>
              <a:rPr lang="en-US" altLang="de-DE" sz="3300" dirty="0">
                <a:sym typeface="+mn-ea"/>
              </a:rPr>
              <a:t>'s</a:t>
            </a:r>
            <a:r>
              <a:rPr lang="en-US" altLang="de-DE" sz="3300" dirty="0"/>
              <a:t> cooling performance are examined.</a:t>
            </a:r>
          </a:p>
        </p:txBody>
      </p:sp>
      <p:sp>
        <p:nvSpPr>
          <p:cNvPr id="2064" name="Text Box 173"/>
          <p:cNvSpPr txBox="1"/>
          <p:nvPr/>
        </p:nvSpPr>
        <p:spPr>
          <a:xfrm>
            <a:off x="624205" y="30327600"/>
            <a:ext cx="9551670" cy="823277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2" indent="0" algn="just" defTabSz="952500">
              <a:spcBef>
                <a:spcPct val="0"/>
              </a:spcBef>
              <a:buNone/>
            </a:pPr>
            <a:r>
              <a:rPr lang="en-US" altLang="de-DE" sz="3300" dirty="0"/>
              <a:t>    Fig. 2 illustrates the radiative heat exchange between the ACPC-RC system and its surroundings. It can be seen that, unlike the traditional CPC structure with opaque metal wing frameworks on both sides that concentrate solar radiation from small zenith angles onto the emitter, the transparent side of the ACPC structure allows solar radiation to pass through it to the collector, mitigating its impact on the RC emitter. Additionally, due to the transparent wing framework covered with SSC showing high reflectivity under the atmospheric window, ACPC can concentrate the thermal radiation emitted by the RC emitter to a smaller range of zenith angles. Finally, when the incident angle (</a:t>
            </a:r>
            <a:r>
              <a:rPr lang="en-US" altLang="de-DE" sz="3300" i="1" dirty="0"/>
              <a:t>θ</a:t>
            </a:r>
            <a:r>
              <a:rPr lang="en-US" altLang="de-DE" sz="3300" baseline="-25000" dirty="0"/>
              <a:t>1</a:t>
            </a:r>
            <a:r>
              <a:rPr lang="en-US" altLang="de-DE" sz="3300" dirty="0"/>
              <a:t>) of unfavourable radiation from the sky and the sun exceeds the maximum half-acceptance angle (</a:t>
            </a:r>
            <a:r>
              <a:rPr lang="en-US" altLang="de-DE" sz="3300" i="1" dirty="0"/>
              <a:t>θ</a:t>
            </a:r>
            <a:r>
              <a:rPr lang="en-US" altLang="de-DE" sz="3300" baseline="-25000" dirty="0"/>
              <a:t>max</a:t>
            </a:r>
            <a:r>
              <a:rPr lang="en-US" altLang="de-DE" sz="3300" dirty="0"/>
              <a:t>) of ACPC, it cannot reach the emitter, demonstrating ACPC's excellent shielding function.</a:t>
            </a:r>
          </a:p>
        </p:txBody>
      </p:sp>
      <p:sp>
        <p:nvSpPr>
          <p:cNvPr id="2065" name="Text Box 178"/>
          <p:cNvSpPr txBox="1"/>
          <p:nvPr/>
        </p:nvSpPr>
        <p:spPr>
          <a:xfrm>
            <a:off x="10763250" y="7051675"/>
            <a:ext cx="9839325" cy="582358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273050" lvl="0" indent="0" algn="just" defTabSz="952500">
              <a:spcBef>
                <a:spcPct val="0"/>
              </a:spcBef>
              <a:buNone/>
            </a:pPr>
            <a:r>
              <a:rPr lang="en-US" altLang="de-DE" sz="3300" dirty="0">
                <a:cs typeface="+mn-lt"/>
              </a:rPr>
              <a:t>    This section discusses the impact on the RC effect when the transparent wing framework of the ACPC-RC module is covered by SSCs with different spectral properties. Fig. 3 presents the weighted average transmittance (</a:t>
            </a:r>
            <a:r>
              <a:rPr lang="en-US" altLang="de-DE" sz="3300" i="1" dirty="0">
                <a:cs typeface="+mn-lt"/>
              </a:rPr>
              <a:t>τ</a:t>
            </a:r>
            <a:r>
              <a:rPr lang="en-US" altLang="de-DE" sz="3300" dirty="0">
                <a:cs typeface="+mn-lt"/>
              </a:rPr>
              <a:t>) under the solar spectrum and atmospheric window for two types of SSCs and the transparent wing framework without SSC. </a:t>
            </a:r>
          </a:p>
        </p:txBody>
      </p:sp>
      <p:sp>
        <p:nvSpPr>
          <p:cNvPr id="2066" name="Text Box 181"/>
          <p:cNvSpPr txBox="1"/>
          <p:nvPr/>
        </p:nvSpPr>
        <p:spPr>
          <a:xfrm>
            <a:off x="11123930" y="33604200"/>
            <a:ext cx="9568180" cy="14478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2" indent="0" algn="ctr" defTabSz="952500">
              <a:lnSpc>
                <a:spcPct val="80000"/>
              </a:lnSpc>
              <a:spcBef>
                <a:spcPct val="0"/>
              </a:spcBef>
              <a:buNone/>
            </a:pPr>
            <a:r>
              <a:rPr lang="en-US" altLang="de-DE" sz="3000" b="1" dirty="0"/>
              <a:t>Fig. 4.</a:t>
            </a:r>
            <a:r>
              <a:rPr lang="en-US" altLang="de-DE" sz="3000" dirty="0"/>
              <a:t> Absorbed solar radiation and radiative cooling power density for ACPC-RC modules with and without SSC.</a:t>
            </a:r>
          </a:p>
        </p:txBody>
      </p:sp>
      <p:sp>
        <p:nvSpPr>
          <p:cNvPr id="2069" name="Text Box 194"/>
          <p:cNvSpPr txBox="1"/>
          <p:nvPr/>
        </p:nvSpPr>
        <p:spPr>
          <a:xfrm>
            <a:off x="193675" y="43326050"/>
            <a:ext cx="10017125" cy="86995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ctr" defTabSz="952500">
              <a:lnSpc>
                <a:spcPct val="80000"/>
              </a:lnSpc>
              <a:spcBef>
                <a:spcPct val="0"/>
              </a:spcBef>
              <a:buNone/>
            </a:pPr>
            <a:r>
              <a:rPr lang="en-US" altLang="de-DE" sz="3000" b="1" dirty="0"/>
              <a:t>Fig. 2. </a:t>
            </a:r>
            <a:r>
              <a:rPr lang="en-US" altLang="de-DE" sz="3000" dirty="0"/>
              <a:t> Radiative heat exchange between ACPC-RC system and surroundings.  </a:t>
            </a:r>
          </a:p>
        </p:txBody>
      </p:sp>
      <p:sp>
        <p:nvSpPr>
          <p:cNvPr id="2071" name="Text Box 203"/>
          <p:cNvSpPr txBox="1"/>
          <p:nvPr/>
        </p:nvSpPr>
        <p:spPr>
          <a:xfrm>
            <a:off x="11019155" y="16816070"/>
            <a:ext cx="9600565" cy="11918315"/>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0"/>
              </a:spcBef>
              <a:buNone/>
            </a:pPr>
            <a:r>
              <a:rPr lang="en-US" sz="3300" dirty="0"/>
              <a:t>    </a:t>
            </a:r>
            <a:r>
              <a:rPr sz="3300" dirty="0"/>
              <a:t>Fig. </a:t>
            </a:r>
            <a:r>
              <a:rPr lang="en-US" sz="3300" dirty="0"/>
              <a:t>4</a:t>
            </a:r>
            <a:r>
              <a:rPr sz="3300" dirty="0"/>
              <a:t> indicates the </a:t>
            </a:r>
            <a:r>
              <a:rPr sz="3300" i="1" dirty="0"/>
              <a:t>P</a:t>
            </a:r>
            <a:r>
              <a:rPr sz="3300" baseline="-25000" dirty="0"/>
              <a:t>sol</a:t>
            </a:r>
            <a:r>
              <a:rPr sz="3300" dirty="0"/>
              <a:t> absorbed by the three ACPC-RC modules and their obtained </a:t>
            </a:r>
            <a:r>
              <a:rPr sz="3300" i="1" dirty="0"/>
              <a:t>P</a:t>
            </a:r>
            <a:r>
              <a:rPr sz="3300" baseline="-25000" dirty="0"/>
              <a:t>cool</a:t>
            </a:r>
            <a:r>
              <a:rPr sz="3300" dirty="0"/>
              <a:t> at different solar profile angle (</a:t>
            </a:r>
            <a:r>
              <a:rPr sz="3300" i="1" dirty="0"/>
              <a:t>ϕ</a:t>
            </a:r>
            <a:r>
              <a:rPr sz="3300" dirty="0"/>
              <a:t>). It is evident that when the </a:t>
            </a:r>
            <a:r>
              <a:rPr sz="3300" i="1" dirty="0">
                <a:sym typeface="+mn-ea"/>
              </a:rPr>
              <a:t>ϕ</a:t>
            </a:r>
            <a:r>
              <a:rPr sz="3300" dirty="0"/>
              <a:t> is less than 20°, </a:t>
            </a:r>
            <a:r>
              <a:rPr sz="3300" i="1" dirty="0">
                <a:sym typeface="+mn-ea"/>
              </a:rPr>
              <a:t>P</a:t>
            </a:r>
            <a:r>
              <a:rPr sz="3300" baseline="-25000" dirty="0">
                <a:sym typeface="+mn-ea"/>
              </a:rPr>
              <a:t>sol</a:t>
            </a:r>
            <a:r>
              <a:rPr sz="3300" dirty="0"/>
              <a:t> of 0 </a:t>
            </a:r>
            <a:r>
              <a:rPr sz="3300" dirty="0">
                <a:sym typeface="+mn-ea"/>
              </a:rPr>
              <a:t>W/m</a:t>
            </a:r>
            <a:r>
              <a:rPr sz="3300" baseline="30000" dirty="0">
                <a:sym typeface="+mn-ea"/>
              </a:rPr>
              <a:t>2</a:t>
            </a:r>
            <a:r>
              <a:rPr lang="en-US" sz="3300" baseline="30000" dirty="0">
                <a:sym typeface="+mn-ea"/>
              </a:rPr>
              <a:t> </a:t>
            </a:r>
            <a:r>
              <a:rPr sz="3300" dirty="0"/>
              <a:t>is absorbed by the three modules, resulting in the highest </a:t>
            </a:r>
            <a:r>
              <a:rPr sz="3300" i="1" dirty="0">
                <a:sym typeface="+mn-ea"/>
              </a:rPr>
              <a:t>P</a:t>
            </a:r>
            <a:r>
              <a:rPr sz="3300" baseline="-25000" dirty="0">
                <a:sym typeface="+mn-ea"/>
              </a:rPr>
              <a:t>cool</a:t>
            </a:r>
            <a:r>
              <a:rPr sz="3300" dirty="0"/>
              <a:t>. At 0°, </a:t>
            </a:r>
            <a:r>
              <a:rPr sz="3300" i="1" dirty="0">
                <a:sym typeface="+mn-ea"/>
              </a:rPr>
              <a:t>P</a:t>
            </a:r>
            <a:r>
              <a:rPr sz="3300" baseline="-25000" dirty="0">
                <a:sym typeface="+mn-ea"/>
              </a:rPr>
              <a:t>cool</a:t>
            </a:r>
            <a:r>
              <a:rPr sz="3300" dirty="0"/>
              <a:t> of 127.83 W/m</a:t>
            </a:r>
            <a:r>
              <a:rPr sz="3300" baseline="30000" dirty="0"/>
              <a:t>2</a:t>
            </a:r>
            <a:r>
              <a:rPr sz="3300" dirty="0"/>
              <a:t> is obtained by the module without SSC, which is 15.1% and 13% lower than that obtained by the modules with near-ideal SSC and common SSC, respectively. However, as the </a:t>
            </a:r>
            <a:r>
              <a:rPr sz="3300" i="1" dirty="0">
                <a:sym typeface="+mn-ea"/>
              </a:rPr>
              <a:t>ϕ</a:t>
            </a:r>
            <a:r>
              <a:rPr sz="3300" dirty="0"/>
              <a:t> increases, an increase in the </a:t>
            </a:r>
            <a:r>
              <a:rPr sz="3300" i="1" dirty="0">
                <a:sym typeface="+mn-ea"/>
              </a:rPr>
              <a:t>P</a:t>
            </a:r>
            <a:r>
              <a:rPr sz="3300" baseline="-25000" dirty="0">
                <a:sym typeface="+mn-ea"/>
              </a:rPr>
              <a:t>sol</a:t>
            </a:r>
            <a:r>
              <a:rPr sz="3300" dirty="0"/>
              <a:t> absorbed by each module is observed, causing a gradual decrease in </a:t>
            </a:r>
            <a:r>
              <a:rPr sz="3300" i="1" dirty="0">
                <a:sym typeface="+mn-ea"/>
              </a:rPr>
              <a:t>P</a:t>
            </a:r>
            <a:r>
              <a:rPr sz="3300" baseline="-25000" dirty="0">
                <a:sym typeface="+mn-ea"/>
              </a:rPr>
              <a:t>cool</a:t>
            </a:r>
            <a:r>
              <a:rPr sz="3300" dirty="0"/>
              <a:t>. Specifically, at </a:t>
            </a:r>
            <a:r>
              <a:rPr sz="3300" i="1" dirty="0">
                <a:sym typeface="+mn-ea"/>
              </a:rPr>
              <a:t>ϕ</a:t>
            </a:r>
            <a:r>
              <a:rPr sz="3300" dirty="0"/>
              <a:t> of 100°, </a:t>
            </a:r>
            <a:r>
              <a:rPr sz="3300" i="1" dirty="0">
                <a:sym typeface="+mn-ea"/>
              </a:rPr>
              <a:t>P</a:t>
            </a:r>
            <a:r>
              <a:rPr sz="3300" baseline="-25000" dirty="0">
                <a:sym typeface="+mn-ea"/>
              </a:rPr>
              <a:t>sol</a:t>
            </a:r>
            <a:r>
              <a:rPr sz="3300" dirty="0"/>
              <a:t> of 91.25 W/m</a:t>
            </a:r>
            <a:r>
              <a:rPr sz="3300" baseline="30000" dirty="0"/>
              <a:t>2</a:t>
            </a:r>
            <a:r>
              <a:rPr sz="3300" dirty="0"/>
              <a:t> is absorbed by the module without SSC, while the </a:t>
            </a:r>
            <a:r>
              <a:rPr sz="3300" i="1" dirty="0">
                <a:sym typeface="+mn-ea"/>
              </a:rPr>
              <a:t>P</a:t>
            </a:r>
            <a:r>
              <a:rPr sz="3300" baseline="-25000" dirty="0">
                <a:sym typeface="+mn-ea"/>
              </a:rPr>
              <a:t>sol</a:t>
            </a:r>
            <a:r>
              <a:rPr sz="3300" dirty="0"/>
              <a:t> absorbed by the modules with near-ideal SSC and common SSC is 92.21 and 91.46 W/m</a:t>
            </a:r>
            <a:r>
              <a:rPr sz="3300" baseline="30000" dirty="0"/>
              <a:t>2</a:t>
            </a:r>
            <a:r>
              <a:rPr sz="3300" dirty="0"/>
              <a:t>, respectively, showing little difference among the three modules. Nevertheless, </a:t>
            </a:r>
            <a:r>
              <a:rPr sz="3300" i="1" dirty="0">
                <a:sym typeface="+mn-ea"/>
              </a:rPr>
              <a:t>P</a:t>
            </a:r>
            <a:r>
              <a:rPr sz="3300" baseline="-25000" dirty="0">
                <a:sym typeface="+mn-ea"/>
              </a:rPr>
              <a:t>cool</a:t>
            </a:r>
            <a:r>
              <a:rPr sz="3300" dirty="0"/>
              <a:t> of only 36.58W/m</a:t>
            </a:r>
            <a:r>
              <a:rPr sz="3300" baseline="30000" dirty="0"/>
              <a:t>2</a:t>
            </a:r>
            <a:r>
              <a:rPr sz="3300" dirty="0"/>
              <a:t> is obtained by the module without SSC, which is 37.3% and 34.1% lower than that of the modules with near-ideal SSC and common SSC, respectively. As the </a:t>
            </a:r>
            <a:r>
              <a:rPr sz="3300" i="1" dirty="0">
                <a:sym typeface="+mn-ea"/>
              </a:rPr>
              <a:t>ϕ</a:t>
            </a:r>
            <a:r>
              <a:rPr sz="3300" dirty="0"/>
              <a:t> exceeds 110°, a rapid decrease in the </a:t>
            </a:r>
            <a:r>
              <a:rPr sz="3300" i="1" dirty="0">
                <a:sym typeface="+mn-ea"/>
              </a:rPr>
              <a:t>P</a:t>
            </a:r>
            <a:r>
              <a:rPr sz="3300" baseline="-25000" dirty="0">
                <a:sym typeface="+mn-ea"/>
              </a:rPr>
              <a:t>sol</a:t>
            </a:r>
            <a:r>
              <a:rPr sz="3300" dirty="0"/>
              <a:t> absorbed by the modules is noted, and their </a:t>
            </a:r>
            <a:r>
              <a:rPr sz="3300" i="1" dirty="0">
                <a:sym typeface="+mn-ea"/>
              </a:rPr>
              <a:t>P</a:t>
            </a:r>
            <a:r>
              <a:rPr sz="3300" baseline="-25000" dirty="0">
                <a:sym typeface="+mn-ea"/>
              </a:rPr>
              <a:t>cool</a:t>
            </a:r>
            <a:r>
              <a:rPr sz="3300" dirty="0"/>
              <a:t> correspondingly increases.</a:t>
            </a:r>
            <a:r>
              <a:rPr lang="en-US" sz="3300" dirty="0"/>
              <a:t> </a:t>
            </a:r>
            <a:r>
              <a:rPr sz="3300" dirty="0"/>
              <a:t>However, due to the influence of adjacent modules, fluctuations in the </a:t>
            </a:r>
            <a:r>
              <a:rPr sz="3300" i="1" dirty="0">
                <a:sym typeface="+mn-ea"/>
              </a:rPr>
              <a:t>P</a:t>
            </a:r>
            <a:r>
              <a:rPr sz="3300" baseline="-25000" dirty="0">
                <a:sym typeface="+mn-ea"/>
              </a:rPr>
              <a:t>cool</a:t>
            </a:r>
            <a:r>
              <a:rPr sz="3300" dirty="0"/>
              <a:t> for the three modules are observed at 150°. </a:t>
            </a:r>
          </a:p>
        </p:txBody>
      </p:sp>
      <p:sp>
        <p:nvSpPr>
          <p:cNvPr id="2076" name="Rectangle 45"/>
          <p:cNvSpPr/>
          <p:nvPr/>
        </p:nvSpPr>
        <p:spPr>
          <a:xfrm>
            <a:off x="0" y="0"/>
            <a:ext cx="32004000" cy="0"/>
          </a:xfrm>
          <a:prstGeom prst="rect">
            <a:avLst/>
          </a:prstGeom>
          <a:noFill/>
          <a:ln w="9525">
            <a:noFill/>
          </a:ln>
        </p:spPr>
        <p:txBody>
          <a:bodyPr wrap="none" anchor="ctr" anchorCtr="0">
            <a:spAutoFit/>
          </a:bodyPr>
          <a:lstStyle/>
          <a:p>
            <a:endParaRPr lang="zh-CN" altLang="en-US" dirty="0">
              <a:latin typeface="Times New Roman" panose="02020603050405020304" pitchFamily="18" charset="0"/>
              <a:ea typeface="宋体" panose="02010600030101010101" pitchFamily="2" charset="-122"/>
            </a:endParaRPr>
          </a:p>
        </p:txBody>
      </p:sp>
      <p:sp>
        <p:nvSpPr>
          <p:cNvPr id="2078" name="Rectangle 47"/>
          <p:cNvSpPr/>
          <p:nvPr/>
        </p:nvSpPr>
        <p:spPr>
          <a:xfrm>
            <a:off x="0" y="0"/>
            <a:ext cx="32004000" cy="0"/>
          </a:xfrm>
          <a:prstGeom prst="rect">
            <a:avLst/>
          </a:prstGeom>
          <a:noFill/>
          <a:ln w="9525">
            <a:noFill/>
          </a:ln>
        </p:spPr>
        <p:txBody>
          <a:bodyPr wrap="none" anchor="ctr" anchorCtr="0">
            <a:spAutoFit/>
          </a:bodyPr>
          <a:lstStyle/>
          <a:p>
            <a:endParaRPr lang="zh-CN" altLang="en-US" dirty="0">
              <a:latin typeface="Times New Roman" panose="02020603050405020304" pitchFamily="18" charset="0"/>
              <a:ea typeface="宋体" panose="02010600030101010101" pitchFamily="2" charset="-122"/>
            </a:endParaRPr>
          </a:p>
        </p:txBody>
      </p:sp>
      <p:sp>
        <p:nvSpPr>
          <p:cNvPr id="2080" name="Text Box 161"/>
          <p:cNvSpPr txBox="1"/>
          <p:nvPr/>
        </p:nvSpPr>
        <p:spPr>
          <a:xfrm>
            <a:off x="21379815" y="15366365"/>
            <a:ext cx="9625330" cy="638937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0"/>
              </a:spcBef>
              <a:buNone/>
            </a:pPr>
            <a:endParaRPr lang="en-GB" altLang="de-DE" sz="3300" dirty="0"/>
          </a:p>
          <a:p>
            <a:pPr marL="0" lvl="0" indent="0" algn="just" defTabSz="952500">
              <a:spcBef>
                <a:spcPct val="0"/>
              </a:spcBef>
              <a:buNone/>
            </a:pPr>
            <a:r>
              <a:rPr lang="en-US" altLang="de-DE" sz="3300" dirty="0"/>
              <a:t>    </a:t>
            </a:r>
            <a:r>
              <a:rPr lang="en-US" altLang="de-DE" sz="3300" dirty="0">
                <a:latin typeface="+mj-lt"/>
                <a:cs typeface="+mj-lt"/>
              </a:rPr>
              <a:t>Fig. 6 displays the hours percentage of </a:t>
            </a:r>
            <a:r>
              <a:rPr lang="en-US" altLang="de-DE" sz="3300" i="1" dirty="0">
                <a:latin typeface="+mj-lt"/>
                <a:cs typeface="+mj-lt"/>
              </a:rPr>
              <a:t>ϕ</a:t>
            </a:r>
            <a:r>
              <a:rPr lang="en-US" altLang="de-DE" sz="3300" dirty="0">
                <a:latin typeface="+mj-lt"/>
                <a:cs typeface="+mj-lt"/>
              </a:rPr>
              <a:t> in different cities and the corresponding </a:t>
            </a:r>
            <a:r>
              <a:rPr lang="en-US" altLang="de-DE" sz="3300" i="1" dirty="0">
                <a:latin typeface="+mj-lt"/>
                <a:cs typeface="+mj-lt"/>
              </a:rPr>
              <a:t>P</a:t>
            </a:r>
            <a:r>
              <a:rPr lang="en-US" altLang="de-DE" sz="3300" baseline="-25000" dirty="0">
                <a:latin typeface="+mj-lt"/>
                <a:cs typeface="+mj-lt"/>
              </a:rPr>
              <a:t>cool</a:t>
            </a:r>
            <a:r>
              <a:rPr lang="en-US" altLang="de-DE" sz="3300" dirty="0">
                <a:latin typeface="+mj-lt"/>
                <a:cs typeface="+mj-lt"/>
              </a:rPr>
              <a:t> for horizontally placed ACPC-RC module. It is noted that when 0&lt;</a:t>
            </a:r>
            <a:r>
              <a:rPr lang="en-US" altLang="de-DE" sz="3300" i="1" dirty="0">
                <a:latin typeface="+mj-lt"/>
                <a:cs typeface="+mj-lt"/>
              </a:rPr>
              <a:t>ϕ</a:t>
            </a:r>
            <a:r>
              <a:rPr lang="en-US" altLang="de-DE" sz="3300" dirty="0">
                <a:latin typeface="+mj-lt"/>
                <a:cs typeface="+mj-lt"/>
              </a:rPr>
              <a:t>&lt;10°, the highest </a:t>
            </a:r>
            <a:r>
              <a:rPr lang="en-US" altLang="de-DE" sz="3300" i="1" dirty="0">
                <a:latin typeface="+mj-lt"/>
                <a:cs typeface="+mj-lt"/>
                <a:sym typeface="+mn-ea"/>
              </a:rPr>
              <a:t>P</a:t>
            </a:r>
            <a:r>
              <a:rPr lang="en-US" altLang="de-DE" sz="3300" baseline="-25000" dirty="0">
                <a:latin typeface="+mj-lt"/>
                <a:cs typeface="+mj-lt"/>
                <a:sym typeface="+mn-ea"/>
              </a:rPr>
              <a:t>cool</a:t>
            </a:r>
            <a:r>
              <a:rPr lang="en-US" altLang="de-DE" sz="3300" dirty="0">
                <a:latin typeface="+mj-lt"/>
                <a:cs typeface="+mj-lt"/>
              </a:rPr>
              <a:t> of 150 W/m</a:t>
            </a:r>
            <a:r>
              <a:rPr lang="en-US" altLang="de-DE" sz="3300" baseline="30000" dirty="0">
                <a:latin typeface="+mj-lt"/>
                <a:cs typeface="+mj-lt"/>
              </a:rPr>
              <a:t>2</a:t>
            </a:r>
            <a:r>
              <a:rPr lang="en-US" altLang="de-DE" sz="3300" dirty="0">
                <a:latin typeface="+mj-lt"/>
                <a:cs typeface="+mj-lt"/>
              </a:rPr>
              <a:t> can be obtained. However, throughout the year, hours percentage at this angle range is only 1.3% in Guangzhou, while in Nottingham it is 6.7%. Furthermore, in Nottingham, </a:t>
            </a:r>
            <a:r>
              <a:rPr lang="en-US" altLang="de-DE" sz="3300" i="1" dirty="0">
                <a:latin typeface="+mj-lt"/>
                <a:cs typeface="+mj-lt"/>
                <a:sym typeface="+mn-ea"/>
              </a:rPr>
              <a:t>P</a:t>
            </a:r>
            <a:r>
              <a:rPr lang="en-US" altLang="de-DE" sz="3300" baseline="-25000" dirty="0">
                <a:latin typeface="+mj-lt"/>
                <a:cs typeface="+mj-lt"/>
                <a:sym typeface="+mn-ea"/>
              </a:rPr>
              <a:t>cool</a:t>
            </a:r>
            <a:r>
              <a:rPr lang="en-US" altLang="de-DE" sz="3300" dirty="0">
                <a:latin typeface="+mj-lt"/>
                <a:cs typeface="+mj-lt"/>
              </a:rPr>
              <a:t> ranging from 131.18 to 150.45 W/m</a:t>
            </a:r>
            <a:r>
              <a:rPr lang="en-US" altLang="de-DE" sz="3300" baseline="30000" dirty="0">
                <a:latin typeface="+mj-lt"/>
                <a:cs typeface="+mj-lt"/>
              </a:rPr>
              <a:t>2</a:t>
            </a:r>
            <a:r>
              <a:rPr lang="en-US" altLang="de-DE" sz="3300" dirty="0">
                <a:latin typeface="+mj-lt"/>
                <a:cs typeface="+mj-lt"/>
              </a:rPr>
              <a:t> is achieved 73% of the hours when </a:t>
            </a:r>
            <a:r>
              <a:rPr lang="en-US" altLang="de-DE" sz="3300" i="1" dirty="0">
                <a:latin typeface="+mj-lt"/>
                <a:cs typeface="+mj-lt"/>
              </a:rPr>
              <a:t>ϕ</a:t>
            </a:r>
            <a:r>
              <a:rPr lang="en-US" altLang="de-DE" sz="3300" dirty="0">
                <a:latin typeface="+mj-lt"/>
                <a:cs typeface="+mj-lt"/>
              </a:rPr>
              <a:t> is between 10-60°, while in Guangzhou, such </a:t>
            </a:r>
            <a:r>
              <a:rPr lang="en-US" altLang="de-DE" sz="3300" i="1" dirty="0">
                <a:latin typeface="+mj-lt"/>
                <a:cs typeface="+mj-lt"/>
                <a:sym typeface="+mn-ea"/>
              </a:rPr>
              <a:t>P</a:t>
            </a:r>
            <a:r>
              <a:rPr lang="en-US" altLang="de-DE" sz="3300" baseline="-25000" dirty="0">
                <a:latin typeface="+mj-lt"/>
                <a:cs typeface="+mj-lt"/>
                <a:sym typeface="+mn-ea"/>
              </a:rPr>
              <a:t>cool</a:t>
            </a:r>
            <a:r>
              <a:rPr lang="en-US" altLang="de-DE" sz="3300" dirty="0">
                <a:latin typeface="+mj-lt"/>
                <a:cs typeface="+mj-lt"/>
              </a:rPr>
              <a:t> is achieved only 38.2% of the hours. Conversely, when 60°&lt;</a:t>
            </a:r>
            <a:r>
              <a:rPr lang="en-US" altLang="de-DE" sz="3300" i="1" dirty="0">
                <a:latin typeface="+mj-lt"/>
                <a:cs typeface="+mj-lt"/>
              </a:rPr>
              <a:t>ϕ</a:t>
            </a:r>
            <a:r>
              <a:rPr lang="en-US" altLang="de-DE" sz="3300" dirty="0">
                <a:latin typeface="+mj-lt"/>
                <a:cs typeface="+mj-lt"/>
              </a:rPr>
              <a:t>≤110°, more </a:t>
            </a:r>
            <a:r>
              <a:rPr lang="en-US" altLang="de-DE" sz="3300" i="1" dirty="0">
                <a:latin typeface="+mj-lt"/>
                <a:cs typeface="+mj-lt"/>
              </a:rPr>
              <a:t>P</a:t>
            </a:r>
            <a:r>
              <a:rPr lang="en-US" altLang="de-DE" sz="3300" baseline="-25000" dirty="0">
                <a:latin typeface="+mj-lt"/>
                <a:cs typeface="+mj-lt"/>
              </a:rPr>
              <a:t>sol</a:t>
            </a:r>
            <a:r>
              <a:rPr lang="en-US" altLang="de-DE" sz="3300" dirty="0">
                <a:latin typeface="+mj-lt"/>
                <a:cs typeface="+mj-lt"/>
              </a:rPr>
              <a:t> is absorbed. In Guangzhou, </a:t>
            </a:r>
            <a:r>
              <a:rPr lang="en-US" altLang="de-DE" sz="3300" i="1" dirty="0">
                <a:latin typeface="+mj-lt"/>
                <a:cs typeface="+mj-lt"/>
              </a:rPr>
              <a:t>ϕ</a:t>
            </a:r>
            <a:r>
              <a:rPr lang="en-US" altLang="de-DE" sz="3300" dirty="0">
                <a:latin typeface="+mj-lt"/>
                <a:cs typeface="+mj-lt"/>
              </a:rPr>
              <a:t> falls within this range 48.1% of the hours, and the average </a:t>
            </a:r>
            <a:r>
              <a:rPr lang="en-US" altLang="de-DE" sz="3300" i="1" dirty="0">
                <a:latin typeface="+mj-lt"/>
                <a:cs typeface="+mj-lt"/>
                <a:sym typeface="+mn-ea"/>
              </a:rPr>
              <a:t>P</a:t>
            </a:r>
            <a:r>
              <a:rPr lang="en-US" altLang="de-DE" sz="3300" baseline="-25000" dirty="0">
                <a:latin typeface="+mj-lt"/>
                <a:cs typeface="+mj-lt"/>
                <a:sym typeface="+mn-ea"/>
              </a:rPr>
              <a:t>cool</a:t>
            </a:r>
            <a:r>
              <a:rPr lang="en-US" altLang="de-DE" sz="3300" dirty="0">
                <a:latin typeface="+mj-lt"/>
                <a:cs typeface="+mj-lt"/>
              </a:rPr>
              <a:t> obtained during this period is only 76.96 W/m</a:t>
            </a:r>
            <a:r>
              <a:rPr lang="en-US" altLang="de-DE" sz="3300" baseline="30000" dirty="0">
                <a:latin typeface="+mj-lt"/>
                <a:cs typeface="+mj-lt"/>
              </a:rPr>
              <a:t>2</a:t>
            </a:r>
            <a:r>
              <a:rPr lang="en-US" altLang="de-DE" sz="3300" dirty="0">
                <a:latin typeface="+mj-lt"/>
                <a:cs typeface="+mj-lt"/>
              </a:rPr>
              <a:t>. Fortunately, when </a:t>
            </a:r>
            <a:r>
              <a:rPr lang="en-US" altLang="de-DE" sz="3300" i="1" dirty="0">
                <a:latin typeface="+mj-lt"/>
                <a:cs typeface="+mj-lt"/>
              </a:rPr>
              <a:t>ϕ</a:t>
            </a:r>
            <a:r>
              <a:rPr lang="en-US" altLang="de-DE" sz="3300" dirty="0">
                <a:latin typeface="+mj-lt"/>
                <a:cs typeface="+mj-lt"/>
              </a:rPr>
              <a:t> is greater than 120°, a significantly improved corresponding </a:t>
            </a:r>
            <a:r>
              <a:rPr lang="en-US" altLang="de-DE" sz="3300" i="1" dirty="0">
                <a:latin typeface="+mj-lt"/>
                <a:cs typeface="+mj-lt"/>
                <a:sym typeface="+mn-ea"/>
              </a:rPr>
              <a:t>P</a:t>
            </a:r>
            <a:r>
              <a:rPr lang="en-US" altLang="de-DE" sz="3300" baseline="-25000" dirty="0">
                <a:latin typeface="+mj-lt"/>
                <a:cs typeface="+mj-lt"/>
                <a:sym typeface="+mn-ea"/>
              </a:rPr>
              <a:t>cool</a:t>
            </a:r>
            <a:r>
              <a:rPr lang="en-US" altLang="de-DE" sz="3300" dirty="0">
                <a:latin typeface="+mj-lt"/>
                <a:cs typeface="+mj-lt"/>
              </a:rPr>
              <a:t> is obtained. However, the hours percentage within these angle ranges is minimal, accounting for 8.5% and 4.6% in Guangzhou and Nottingham, respectively. This indicates that </a:t>
            </a:r>
            <a:r>
              <a:rPr lang="en-US" altLang="de-DE" sz="3300" i="1" dirty="0">
                <a:latin typeface="+mj-lt"/>
                <a:cs typeface="+mj-lt"/>
              </a:rPr>
              <a:t>ϕ</a:t>
            </a:r>
            <a:r>
              <a:rPr lang="en-US" altLang="de-DE" sz="3300" dirty="0">
                <a:latin typeface="+mj-lt"/>
                <a:cs typeface="+mj-lt"/>
              </a:rPr>
              <a:t> in the range of 0-120° has the largest hours percentage in a year. </a:t>
            </a:r>
          </a:p>
        </p:txBody>
      </p:sp>
      <p:sp>
        <p:nvSpPr>
          <p:cNvPr id="2083" name="Text Box 115"/>
          <p:cNvSpPr txBox="1"/>
          <p:nvPr/>
        </p:nvSpPr>
        <p:spPr>
          <a:xfrm>
            <a:off x="20911185" y="29219525"/>
            <a:ext cx="10167620" cy="120523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341630" lvl="2" indent="0" algn="ctr" defTabSz="952500">
              <a:lnSpc>
                <a:spcPct val="80000"/>
              </a:lnSpc>
              <a:spcBef>
                <a:spcPct val="0"/>
              </a:spcBef>
              <a:buNone/>
            </a:pPr>
            <a:r>
              <a:rPr lang="en-US" altLang="de-DE" sz="3000" b="1" dirty="0"/>
              <a:t>Fig. 6.</a:t>
            </a:r>
            <a:r>
              <a:rPr lang="en-US" altLang="de-DE" sz="3000" dirty="0"/>
              <a:t> Hours percentage of the solar profile angles in different cities and their corresponding net radiative cooling power density for ACPC-RC module.</a:t>
            </a:r>
          </a:p>
        </p:txBody>
      </p:sp>
      <p:sp>
        <p:nvSpPr>
          <p:cNvPr id="2084" name="Rectangle 195"/>
          <p:cNvSpPr/>
          <p:nvPr/>
        </p:nvSpPr>
        <p:spPr>
          <a:xfrm>
            <a:off x="21283613" y="30348238"/>
            <a:ext cx="9871075" cy="1579562"/>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cs typeface="Times New Roman" panose="02020603050405020304" pitchFamily="18" charset="0"/>
              </a:rPr>
              <a:t>Conclusions</a:t>
            </a:r>
            <a:endParaRPr lang="en-AU" altLang="de-DE" sz="5900" b="1" dirty="0"/>
          </a:p>
        </p:txBody>
      </p:sp>
      <p:sp>
        <p:nvSpPr>
          <p:cNvPr id="53" name="Text Box 161"/>
          <p:cNvSpPr txBox="1">
            <a:spLocks noChangeArrowheads="1"/>
          </p:cNvSpPr>
          <p:nvPr/>
        </p:nvSpPr>
        <p:spPr bwMode="auto">
          <a:xfrm>
            <a:off x="21353780" y="32232600"/>
            <a:ext cx="9631045" cy="5016500"/>
          </a:xfrm>
          <a:prstGeom prst="rect">
            <a:avLst/>
          </a:prstGeom>
          <a:noFill/>
          <a:ln>
            <a:noFill/>
          </a:ln>
          <a:effectLst/>
        </p:spPr>
        <p:txBody>
          <a:bodyPr lIns="95325" tIns="47662" rIns="95325" bIns="47662" anchor="ctr"/>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0"/>
              </a:spcBef>
              <a:buNone/>
            </a:pPr>
            <a:endParaRPr lang="en-GB" altLang="de-DE" sz="3300" dirty="0"/>
          </a:p>
          <a:p>
            <a:pPr marL="0" lvl="0" indent="0" algn="just" defTabSz="952500">
              <a:spcBef>
                <a:spcPct val="0"/>
              </a:spcBef>
              <a:buNone/>
            </a:pPr>
            <a:endParaRPr lang="en-US" altLang="de-DE" sz="3300" dirty="0"/>
          </a:p>
          <a:p>
            <a:pPr marL="0" lvl="0" indent="0" algn="just" defTabSz="952500">
              <a:spcBef>
                <a:spcPct val="0"/>
              </a:spcBef>
              <a:buNone/>
            </a:pPr>
            <a:r>
              <a:rPr lang="en-GB" altLang="de-DE" sz="3300" dirty="0"/>
              <a:t>  </a:t>
            </a:r>
          </a:p>
          <a:p>
            <a:pPr marL="0" lvl="0" indent="0" algn="just" defTabSz="952500">
              <a:spcBef>
                <a:spcPct val="0"/>
              </a:spcBef>
              <a:buNone/>
            </a:pPr>
            <a:endParaRPr lang="en-GB" altLang="de-DE" sz="3300" dirty="0"/>
          </a:p>
          <a:p>
            <a:pPr marL="0" lvl="0" indent="0" algn="just" defTabSz="952500">
              <a:spcBef>
                <a:spcPct val="0"/>
              </a:spcBef>
              <a:buNone/>
            </a:pPr>
            <a:endParaRPr lang="en-US" altLang="de-DE" sz="3300" dirty="0"/>
          </a:p>
          <a:p>
            <a:pPr marL="0" lvl="0" indent="0" algn="just" defTabSz="952500">
              <a:spcBef>
                <a:spcPct val="0"/>
              </a:spcBef>
              <a:buFont typeface="Wingdings" panose="05000000000000000000" pitchFamily="2" charset="2"/>
              <a:buChar char="l"/>
            </a:pPr>
            <a:r>
              <a:rPr lang="en-US" altLang="de-DE" sz="3300" dirty="0"/>
              <a:t>At different solar profile angle (</a:t>
            </a:r>
            <a:r>
              <a:rPr lang="en-US" altLang="de-DE" sz="3300" i="1" dirty="0"/>
              <a:t>ϕ)</a:t>
            </a:r>
            <a:r>
              <a:rPr lang="en-US" altLang="de-DE" sz="3300" dirty="0"/>
              <a:t>, the ACPC-RC module with near-ideal SSC is found to exhibit the highest net cooling power density (</a:t>
            </a:r>
            <a:r>
              <a:rPr lang="en-US" altLang="de-DE" sz="3300" i="1" dirty="0"/>
              <a:t>P</a:t>
            </a:r>
            <a:r>
              <a:rPr lang="en-US" altLang="de-DE" sz="3300" baseline="-25000" dirty="0"/>
              <a:t>cool</a:t>
            </a:r>
            <a:r>
              <a:rPr lang="en-US" altLang="de-DE" sz="3300" dirty="0"/>
              <a:t>). At 0°, its </a:t>
            </a:r>
            <a:r>
              <a:rPr lang="en-US" altLang="de-DE" sz="3300" i="1" dirty="0">
                <a:sym typeface="+mn-ea"/>
              </a:rPr>
              <a:t>P</a:t>
            </a:r>
            <a:r>
              <a:rPr lang="en-US" altLang="de-DE" sz="3300" baseline="-25000" dirty="0">
                <a:sym typeface="+mn-ea"/>
              </a:rPr>
              <a:t>cool </a:t>
            </a:r>
            <a:r>
              <a:rPr lang="en-US" altLang="de-DE" sz="3300" dirty="0"/>
              <a:t>is measured at 150.58 W/m</a:t>
            </a:r>
            <a:r>
              <a:rPr lang="en-US" altLang="de-DE" sz="3300" baseline="30000" dirty="0"/>
              <a:t>2</a:t>
            </a:r>
            <a:r>
              <a:rPr lang="en-US" altLang="de-DE" sz="3300" dirty="0"/>
              <a:t>, which is 2.7% and 15.5% higher than the </a:t>
            </a:r>
            <a:r>
              <a:rPr lang="en-US" altLang="de-DE" sz="3300" i="1" dirty="0">
                <a:sym typeface="+mn-ea"/>
              </a:rPr>
              <a:t>P</a:t>
            </a:r>
            <a:r>
              <a:rPr lang="en-US" altLang="de-DE" sz="3300" baseline="-25000" dirty="0">
                <a:sym typeface="+mn-ea"/>
              </a:rPr>
              <a:t>cool</a:t>
            </a:r>
            <a:r>
              <a:rPr lang="en-US" altLang="de-DE" sz="3300" dirty="0"/>
              <a:t> for the modules with common SSC and without SSC, respectively. As </a:t>
            </a:r>
            <a:r>
              <a:rPr lang="en-US" altLang="de-DE" sz="3300" i="1" dirty="0"/>
              <a:t>ϕ </a:t>
            </a:r>
            <a:r>
              <a:rPr lang="en-US" altLang="de-DE" sz="3300" dirty="0"/>
              <a:t>increases to 100°, the </a:t>
            </a:r>
            <a:r>
              <a:rPr lang="en-US" altLang="de-DE" sz="3300" i="1" dirty="0">
                <a:sym typeface="+mn-ea"/>
              </a:rPr>
              <a:t>P</a:t>
            </a:r>
            <a:r>
              <a:rPr lang="en-US" altLang="de-DE" sz="3300" baseline="-25000" dirty="0">
                <a:sym typeface="+mn-ea"/>
              </a:rPr>
              <a:t>cool</a:t>
            </a:r>
            <a:r>
              <a:rPr lang="en-US" altLang="de-DE" sz="3300" dirty="0"/>
              <a:t> for the three modules decreases to the lowest. </a:t>
            </a:r>
          </a:p>
          <a:p>
            <a:pPr marL="0" lvl="0" indent="0" algn="just" defTabSz="952500">
              <a:spcBef>
                <a:spcPct val="0"/>
              </a:spcBef>
              <a:buFont typeface="Wingdings" panose="05000000000000000000" pitchFamily="2" charset="2"/>
              <a:buChar char="l"/>
            </a:pPr>
            <a:r>
              <a:rPr lang="en-US" altLang="de-DE" sz="3300" dirty="0"/>
              <a:t>The study of hours percentage of </a:t>
            </a:r>
            <a:r>
              <a:rPr lang="en-US" altLang="de-DE" sz="3300" i="1" dirty="0"/>
              <a:t>ϕ</a:t>
            </a:r>
            <a:r>
              <a:rPr lang="en-US" altLang="de-DE" sz="3300" dirty="0"/>
              <a:t> in different cities throughout the year reveals that in low latitudes, such as Guangzhou, </a:t>
            </a:r>
            <a:r>
              <a:rPr lang="en-US" altLang="de-DE" sz="3300" i="1" dirty="0"/>
              <a:t>ϕ</a:t>
            </a:r>
            <a:r>
              <a:rPr lang="en-US" altLang="de-DE" sz="3300" dirty="0"/>
              <a:t> is in the range of 60°-110° for nearly half of the hours, and an average </a:t>
            </a:r>
            <a:r>
              <a:rPr lang="en-US" altLang="de-DE" sz="3300" i="1" dirty="0">
                <a:sym typeface="+mn-ea"/>
              </a:rPr>
              <a:t>P</a:t>
            </a:r>
            <a:r>
              <a:rPr lang="en-US" altLang="de-DE" sz="3300" baseline="-25000" dirty="0">
                <a:sym typeface="+mn-ea"/>
              </a:rPr>
              <a:t>cool</a:t>
            </a:r>
            <a:r>
              <a:rPr lang="en-US" altLang="de-DE" sz="3300" dirty="0"/>
              <a:t> of 76.96 W/m</a:t>
            </a:r>
            <a:r>
              <a:rPr lang="en-US" altLang="de-DE" sz="3300" baseline="30000" dirty="0"/>
              <a:t>2</a:t>
            </a:r>
            <a:r>
              <a:rPr lang="en-US" altLang="de-DE" sz="3300" dirty="0"/>
              <a:t> is obtained during this time. Moreover, when </a:t>
            </a:r>
            <a:r>
              <a:rPr lang="en-US" altLang="de-DE" sz="3300" i="1" dirty="0"/>
              <a:t>ϕ</a:t>
            </a:r>
            <a:r>
              <a:rPr lang="en-US" altLang="de-DE" sz="3300" dirty="0"/>
              <a:t> exceeds 120°, a significant improvement in the corresponding  </a:t>
            </a:r>
            <a:r>
              <a:rPr lang="en-US" altLang="de-DE" sz="3300" i="1" dirty="0">
                <a:sym typeface="+mn-ea"/>
              </a:rPr>
              <a:t>P</a:t>
            </a:r>
            <a:r>
              <a:rPr lang="en-US" altLang="de-DE" sz="3300" baseline="-25000" dirty="0">
                <a:sym typeface="+mn-ea"/>
              </a:rPr>
              <a:t>cool </a:t>
            </a:r>
            <a:r>
              <a:rPr lang="en-US" altLang="de-DE" sz="3300" dirty="0"/>
              <a:t>is observed, with 8.5% of the hours in Guangzhou falling within this range. </a:t>
            </a:r>
          </a:p>
          <a:p>
            <a:pPr marL="0" lvl="0" indent="0" algn="just" defTabSz="952500">
              <a:spcBef>
                <a:spcPct val="0"/>
              </a:spcBef>
              <a:buNone/>
            </a:pPr>
            <a:r>
              <a:rPr lang="en-US" altLang="de-DE" sz="3300" dirty="0">
                <a:cs typeface="Times New Roman" panose="02020603050405020304" pitchFamily="18" charset="0"/>
              </a:rPr>
              <a:t>   </a:t>
            </a:r>
            <a:endParaRPr lang="en-US" altLang="de-DE" sz="3300" dirty="0">
              <a:ea typeface="Times New Roman" panose="02020603050405020304" pitchFamily="18" charset="0"/>
            </a:endParaRPr>
          </a:p>
        </p:txBody>
      </p:sp>
      <p:sp>
        <p:nvSpPr>
          <p:cNvPr id="2086" name="Rectangle 195"/>
          <p:cNvSpPr/>
          <p:nvPr/>
        </p:nvSpPr>
        <p:spPr>
          <a:xfrm>
            <a:off x="21259800" y="39547800"/>
            <a:ext cx="9871075" cy="1579563"/>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cs typeface="Times New Roman" panose="02020603050405020304" pitchFamily="18" charset="0"/>
              </a:rPr>
              <a:t>Acknowledgments</a:t>
            </a:r>
            <a:endParaRPr lang="en-AU" altLang="de-DE" sz="5900" b="1" dirty="0"/>
          </a:p>
        </p:txBody>
      </p:sp>
      <p:sp>
        <p:nvSpPr>
          <p:cNvPr id="2087" name="Text Box 161"/>
          <p:cNvSpPr txBox="1"/>
          <p:nvPr/>
        </p:nvSpPr>
        <p:spPr>
          <a:xfrm>
            <a:off x="21353780" y="39090600"/>
            <a:ext cx="9569450" cy="501396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just" defTabSz="952500">
              <a:spcBef>
                <a:spcPct val="0"/>
              </a:spcBef>
              <a:buNone/>
            </a:pPr>
            <a:endParaRPr lang="en-GB" altLang="de-DE" sz="3300" dirty="0"/>
          </a:p>
          <a:p>
            <a:pPr marL="0" lvl="0" indent="0" algn="just" defTabSz="952500">
              <a:spcBef>
                <a:spcPct val="0"/>
              </a:spcBef>
              <a:buNone/>
            </a:pPr>
            <a:endParaRPr lang="en-US" altLang="de-DE" sz="3300" dirty="0"/>
          </a:p>
          <a:p>
            <a:pPr marL="0" lvl="0" indent="0" algn="just" defTabSz="952500">
              <a:spcBef>
                <a:spcPct val="0"/>
              </a:spcBef>
              <a:buNone/>
            </a:pPr>
            <a:r>
              <a:rPr lang="en-GB" altLang="de-DE" sz="3300" dirty="0"/>
              <a:t>  </a:t>
            </a:r>
          </a:p>
          <a:p>
            <a:pPr marL="0" lvl="0" indent="0" algn="just" defTabSz="952500">
              <a:spcBef>
                <a:spcPct val="0"/>
              </a:spcBef>
              <a:buNone/>
            </a:pPr>
            <a:endParaRPr lang="en-GB" altLang="de-DE" sz="3300" dirty="0"/>
          </a:p>
          <a:p>
            <a:pPr marL="0" lvl="0" indent="0" algn="just" defTabSz="952500">
              <a:spcBef>
                <a:spcPct val="0"/>
              </a:spcBef>
              <a:buNone/>
            </a:pPr>
            <a:r>
              <a:rPr lang="en-US" altLang="de-DE" sz="3300" dirty="0"/>
              <a:t>    This study would like to acknowledge the Engineering and Physical Sciences Research Council (Horizon Europe Guarantee grant number: EP/Y016645/1) and the Royal Society's International Exchange Scheme (grant number: IEC\NSFC\223283) for the financial support to this study.</a:t>
            </a:r>
            <a:r>
              <a:rPr lang="en-US" altLang="de-DE" sz="3300" dirty="0">
                <a:cs typeface="Times New Roman" panose="02020603050405020304" pitchFamily="18" charset="0"/>
              </a:rPr>
              <a:t> </a:t>
            </a:r>
            <a:endParaRPr lang="en-US" altLang="de-DE" sz="3300" dirty="0">
              <a:ea typeface="Times New Roman" panose="02020603050405020304" pitchFamily="18" charset="0"/>
            </a:endParaRPr>
          </a:p>
        </p:txBody>
      </p:sp>
      <p:sp>
        <p:nvSpPr>
          <p:cNvPr id="9" name="Rectangle 195"/>
          <p:cNvSpPr/>
          <p:nvPr/>
        </p:nvSpPr>
        <p:spPr>
          <a:xfrm>
            <a:off x="10922000" y="5792470"/>
            <a:ext cx="9832975" cy="1579880"/>
          </a:xfrm>
          <a:prstGeom prst="rect">
            <a:avLst/>
          </a:prstGeom>
          <a:solidFill>
            <a:srgbClr val="FF0000"/>
          </a:solidFill>
          <a:ln w="127000">
            <a:noFill/>
          </a:ln>
        </p:spPr>
        <p:txBody>
          <a:bodyPr wrap="none"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0" indent="0" algn="ctr" defTabSz="952500">
              <a:spcBef>
                <a:spcPct val="0"/>
              </a:spcBef>
              <a:buNone/>
            </a:pPr>
            <a:r>
              <a:rPr lang="en-AU" altLang="de-DE" sz="5900" b="1" dirty="0">
                <a:cs typeface="Times New Roman" panose="02020603050405020304" pitchFamily="18" charset="0"/>
              </a:rPr>
              <a:t>Results and discussion</a:t>
            </a:r>
            <a:r>
              <a:rPr lang="es-ES" altLang="de-DE" sz="5900" b="1" dirty="0"/>
              <a:t> </a:t>
            </a:r>
            <a:endParaRPr lang="en-AU" altLang="de-DE" sz="5900" b="1" dirty="0"/>
          </a:p>
        </p:txBody>
      </p:sp>
      <p:sp>
        <p:nvSpPr>
          <p:cNvPr id="10" name="文本框 9"/>
          <p:cNvSpPr txBox="1"/>
          <p:nvPr/>
        </p:nvSpPr>
        <p:spPr>
          <a:xfrm>
            <a:off x="11047730" y="7315200"/>
            <a:ext cx="9497695" cy="1003935"/>
          </a:xfrm>
          <a:prstGeom prst="rect">
            <a:avLst/>
          </a:prstGeom>
          <a:noFill/>
        </p:spPr>
        <p:txBody>
          <a:bodyPr wrap="square" rtlCol="0">
            <a:spAutoFit/>
          </a:bodyPr>
          <a:lstStyle/>
          <a:p>
            <a:pPr algn="just">
              <a:lnSpc>
                <a:spcPct val="90000"/>
              </a:lnSpc>
            </a:pPr>
            <a:r>
              <a:rPr lang="en-US" altLang="en-GB" sz="3300" b="1" dirty="0">
                <a:solidFill>
                  <a:schemeClr val="tx1"/>
                </a:solidFill>
                <a:latin typeface="+mn-lt"/>
              </a:rPr>
              <a:t>EFFECT OF DIFFERENT SPECTRAL PROPERTIES OF SSC ON ACPC-RC MODULE</a:t>
            </a:r>
          </a:p>
        </p:txBody>
      </p:sp>
      <p:sp>
        <p:nvSpPr>
          <p:cNvPr id="11" name="文本框 10"/>
          <p:cNvSpPr txBox="1"/>
          <p:nvPr/>
        </p:nvSpPr>
        <p:spPr>
          <a:xfrm>
            <a:off x="11201400" y="15925800"/>
            <a:ext cx="9357360" cy="829945"/>
          </a:xfrm>
          <a:prstGeom prst="rect">
            <a:avLst/>
          </a:prstGeom>
          <a:noFill/>
        </p:spPr>
        <p:txBody>
          <a:bodyPr wrap="square" rtlCol="0">
            <a:spAutoFit/>
          </a:bodyPr>
          <a:lstStyle/>
          <a:p>
            <a:pPr algn="ctr">
              <a:lnSpc>
                <a:spcPct val="80000"/>
              </a:lnSpc>
            </a:pPr>
            <a:r>
              <a:rPr lang="en-US" altLang="de-DE" sz="3000" b="1" dirty="0">
                <a:latin typeface="+mn-lt"/>
              </a:rPr>
              <a:t>Fig. 3. </a:t>
            </a:r>
            <a:r>
              <a:rPr lang="en-US" altLang="de-DE" sz="3000" dirty="0">
                <a:latin typeface="+mn-lt"/>
              </a:rPr>
              <a:t>Weighted average transmittance of ACPC glass wing framework with and without SSC.</a:t>
            </a:r>
          </a:p>
        </p:txBody>
      </p:sp>
      <p:sp>
        <p:nvSpPr>
          <p:cNvPr id="13" name="文本框 12"/>
          <p:cNvSpPr txBox="1"/>
          <p:nvPr/>
        </p:nvSpPr>
        <p:spPr>
          <a:xfrm>
            <a:off x="21412200" y="12192000"/>
            <a:ext cx="9458960" cy="1460500"/>
          </a:xfrm>
          <a:prstGeom prst="rect">
            <a:avLst/>
          </a:prstGeom>
          <a:noFill/>
        </p:spPr>
        <p:txBody>
          <a:bodyPr wrap="square" rtlCol="0">
            <a:spAutoFit/>
          </a:bodyPr>
          <a:lstStyle/>
          <a:p>
            <a:pPr algn="just">
              <a:lnSpc>
                <a:spcPct val="90000"/>
              </a:lnSpc>
            </a:pPr>
            <a:r>
              <a:rPr lang="en-US" altLang="en-GB" sz="3300" b="1" dirty="0">
                <a:latin typeface="+mn-lt"/>
              </a:rPr>
              <a:t>COOLING POWER FOR ACPC-RC MODULE UNDER DIFFERENT HOURS PERCENTAGE OF SOLAR PROFILE ANGLES</a:t>
            </a:r>
          </a:p>
        </p:txBody>
      </p:sp>
      <p:pic>
        <p:nvPicPr>
          <p:cNvPr id="14" name="图片 7"/>
          <p:cNvPicPr>
            <a:picLocks noChangeAspect="1"/>
          </p:cNvPicPr>
          <p:nvPr/>
        </p:nvPicPr>
        <p:blipFill>
          <a:blip r:embed="rId3" cstate="print">
            <a:extLst>
              <a:ext uri="{28A0092B-C50C-407E-A947-70E740481C1C}">
                <a14:useLocalDpi xmlns:a14="http://schemas.microsoft.com/office/drawing/2010/main" val="0"/>
              </a:ext>
            </a:extLst>
          </a:blip>
          <a:srcRect l="8304" t="9808" r="13133" b="3548"/>
          <a:stretch>
            <a:fillRect/>
          </a:stretch>
        </p:blipFill>
        <p:spPr bwMode="auto">
          <a:xfrm>
            <a:off x="2286000" y="23469600"/>
            <a:ext cx="6066790" cy="4700905"/>
          </a:xfrm>
          <a:prstGeom prst="rect">
            <a:avLst/>
          </a:prstGeom>
          <a:noFill/>
          <a:ln>
            <a:noFill/>
          </a:ln>
        </p:spPr>
      </p:pic>
      <p:sp>
        <p:nvSpPr>
          <p:cNvPr id="15" name="文本框 14"/>
          <p:cNvSpPr txBox="1"/>
          <p:nvPr/>
        </p:nvSpPr>
        <p:spPr>
          <a:xfrm>
            <a:off x="540385" y="28117800"/>
            <a:ext cx="9864090" cy="553085"/>
          </a:xfrm>
          <a:prstGeom prst="rect">
            <a:avLst/>
          </a:prstGeom>
          <a:noFill/>
        </p:spPr>
        <p:txBody>
          <a:bodyPr wrap="square" rtlCol="0">
            <a:spAutoFit/>
          </a:bodyPr>
          <a:lstStyle/>
          <a:p>
            <a:r>
              <a:rPr lang="en-US" altLang="de-DE" sz="3000" b="1" dirty="0">
                <a:latin typeface="+mn-lt"/>
              </a:rPr>
              <a:t>Fig.</a:t>
            </a:r>
            <a:r>
              <a:rPr lang="zh-CN" altLang="en-US"/>
              <a:t>.</a:t>
            </a:r>
            <a:r>
              <a:rPr lang="en-US" altLang="de-DE" sz="3000" b="1" dirty="0">
                <a:latin typeface="+mn-lt"/>
              </a:rPr>
              <a:t>1. </a:t>
            </a:r>
            <a:r>
              <a:rPr lang="en-US" altLang="de-DE" sz="3000" dirty="0">
                <a:latin typeface="+mn-lt"/>
              </a:rPr>
              <a:t>Schematic diagram of ACPC-RC multi-module system.</a:t>
            </a:r>
          </a:p>
        </p:txBody>
      </p:sp>
      <p:pic>
        <p:nvPicPr>
          <p:cNvPr id="16" name="图片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38761670"/>
            <a:ext cx="7494270" cy="4483735"/>
          </a:xfrm>
          <a:prstGeom prst="rect">
            <a:avLst/>
          </a:prstGeom>
          <a:noFill/>
          <a:ln>
            <a:noFill/>
          </a:ln>
        </p:spPr>
      </p:pic>
      <p:pic>
        <p:nvPicPr>
          <p:cNvPr id="17" name="图片 5" descr="D:/OneDrive - The University of Nottingham/保加利亚会议/第一篇/图/不同SSC光谱特性1.png不同SSC光谱特性1"/>
          <p:cNvPicPr>
            <a:picLocks noChangeAspect="1"/>
          </p:cNvPicPr>
          <p:nvPr/>
        </p:nvPicPr>
        <p:blipFill>
          <a:blip r:embed="rId5"/>
          <a:srcRect t="410" b="410"/>
          <a:stretch>
            <a:fillRect/>
          </a:stretch>
        </p:blipFill>
        <p:spPr bwMode="auto">
          <a:xfrm>
            <a:off x="12877800" y="11734800"/>
            <a:ext cx="5569585" cy="4183380"/>
          </a:xfrm>
          <a:prstGeom prst="rect">
            <a:avLst/>
          </a:prstGeom>
          <a:noFill/>
          <a:ln>
            <a:noFill/>
          </a:ln>
        </p:spPr>
      </p:pic>
      <p:pic>
        <p:nvPicPr>
          <p:cNvPr id="18"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11570335" y="28803600"/>
            <a:ext cx="8574700" cy="5040000"/>
          </a:xfrm>
          <a:prstGeom prst="rect">
            <a:avLst/>
          </a:prstGeom>
          <a:noFill/>
          <a:ln>
            <a:noFill/>
          </a:ln>
        </p:spPr>
      </p:pic>
      <p:sp>
        <p:nvSpPr>
          <p:cNvPr id="19" name="文本框 18"/>
          <p:cNvSpPr txBox="1"/>
          <p:nvPr/>
        </p:nvSpPr>
        <p:spPr>
          <a:xfrm>
            <a:off x="11016615" y="34747200"/>
            <a:ext cx="9497695" cy="1003935"/>
          </a:xfrm>
          <a:prstGeom prst="rect">
            <a:avLst/>
          </a:prstGeom>
          <a:noFill/>
        </p:spPr>
        <p:txBody>
          <a:bodyPr wrap="square" rtlCol="0">
            <a:spAutoFit/>
          </a:bodyPr>
          <a:lstStyle/>
          <a:p>
            <a:pPr algn="just">
              <a:lnSpc>
                <a:spcPct val="90000"/>
              </a:lnSpc>
            </a:pPr>
            <a:r>
              <a:rPr lang="en-US" altLang="en-GB" sz="3300" b="1" dirty="0">
                <a:latin typeface="+mn-lt"/>
              </a:rPr>
              <a:t>EFFECT OF DIFFERENT TILT ANGLES OF ACPC-RC MODULE</a:t>
            </a:r>
            <a:endParaRPr lang="zh-CN" altLang="en-US" b="1"/>
          </a:p>
        </p:txBody>
      </p:sp>
      <p:sp>
        <p:nvSpPr>
          <p:cNvPr id="20" name="Text Box 173"/>
          <p:cNvSpPr txBox="1"/>
          <p:nvPr/>
        </p:nvSpPr>
        <p:spPr>
          <a:xfrm>
            <a:off x="11068050" y="36535360"/>
            <a:ext cx="9580880" cy="717423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1" indent="0" algn="just" defTabSz="952500">
              <a:spcBef>
                <a:spcPct val="0"/>
              </a:spcBef>
              <a:buNone/>
            </a:pPr>
            <a:r>
              <a:rPr lang="en-US" altLang="de-DE" sz="3300" dirty="0"/>
              <a:t>    This section analyzes the variations in </a:t>
            </a:r>
            <a:r>
              <a:rPr lang="en-US" altLang="de-DE" sz="3300" i="1" dirty="0"/>
              <a:t>P</a:t>
            </a:r>
            <a:r>
              <a:rPr lang="en-US" altLang="de-DE" sz="3300" baseline="-25000" dirty="0"/>
              <a:t>sol</a:t>
            </a:r>
            <a:r>
              <a:rPr lang="en-US" altLang="de-DE" sz="3300" dirty="0"/>
              <a:t> and </a:t>
            </a:r>
            <a:r>
              <a:rPr lang="en-US" altLang="de-DE" sz="3300" i="1" dirty="0"/>
              <a:t>P</a:t>
            </a:r>
            <a:r>
              <a:rPr lang="en-US" altLang="de-DE" sz="3300" baseline="-25000" dirty="0"/>
              <a:t>cool </a:t>
            </a:r>
            <a:r>
              <a:rPr lang="en-US" altLang="de-DE" sz="3300" dirty="0"/>
              <a:t>for the ACPC-RC modules tilted northward at 0°, 15°, and 30° under different </a:t>
            </a:r>
            <a:r>
              <a:rPr lang="en-US" altLang="de-DE" sz="3300" i="1" dirty="0"/>
              <a:t>ϕ</a:t>
            </a:r>
            <a:r>
              <a:rPr lang="en-US" altLang="de-DE" sz="3300" dirty="0"/>
              <a:t>. As shown in Fig. 5, until the </a:t>
            </a:r>
            <a:r>
              <a:rPr lang="en-US" altLang="de-DE" sz="3300" i="1" dirty="0"/>
              <a:t>ϕ</a:t>
            </a:r>
            <a:r>
              <a:rPr lang="en-US" altLang="de-DE" sz="3300" dirty="0"/>
              <a:t> is less than 40°, the </a:t>
            </a:r>
            <a:r>
              <a:rPr lang="en-US" altLang="de-DE" sz="3300" i="1" dirty="0">
                <a:sym typeface="+mn-ea"/>
              </a:rPr>
              <a:t>P</a:t>
            </a:r>
            <a:r>
              <a:rPr lang="en-US" altLang="de-DE" sz="3300" baseline="-25000" dirty="0">
                <a:sym typeface="+mn-ea"/>
              </a:rPr>
              <a:t>sol</a:t>
            </a:r>
            <a:r>
              <a:rPr lang="en-US" altLang="de-DE" sz="3300" dirty="0"/>
              <a:t> absorbed by the module tilted at 30° is observed to be consistently 0 W/m</a:t>
            </a:r>
            <a:r>
              <a:rPr lang="en-US" altLang="de-DE" sz="3300" baseline="30000" dirty="0"/>
              <a:t>2</a:t>
            </a:r>
            <a:r>
              <a:rPr lang="en-US" altLang="de-DE" sz="3300" dirty="0"/>
              <a:t>, resulting in the best cooling performance of 145.35 W/m</a:t>
            </a:r>
            <a:r>
              <a:rPr lang="en-US" altLang="de-DE" sz="3300" baseline="30000" dirty="0"/>
              <a:t>2</a:t>
            </a:r>
            <a:r>
              <a:rPr lang="en-US" altLang="de-DE" sz="3300" dirty="0"/>
              <a:t>. In contrast, when </a:t>
            </a:r>
            <a:r>
              <a:rPr lang="en-US" altLang="de-DE" sz="3300" i="1" dirty="0"/>
              <a:t>ϕ</a:t>
            </a:r>
            <a:r>
              <a:rPr lang="en-US" altLang="de-DE" sz="3300" dirty="0"/>
              <a:t> reaches 20° and 30°, modules tilted at 0° and 15° begin to be affected by solar radiation, with 19.40 and 3.29 W/m</a:t>
            </a:r>
            <a:r>
              <a:rPr lang="en-US" altLang="de-DE" sz="3300" baseline="30000" dirty="0"/>
              <a:t>2</a:t>
            </a:r>
            <a:r>
              <a:rPr lang="en-US" altLang="de-DE" sz="3300" dirty="0"/>
              <a:t> of </a:t>
            </a:r>
            <a:r>
              <a:rPr lang="en-US" altLang="de-DE" sz="3300" i="1" dirty="0">
                <a:sym typeface="+mn-ea"/>
              </a:rPr>
              <a:t>P</a:t>
            </a:r>
            <a:r>
              <a:rPr lang="en-US" altLang="de-DE" sz="3300" baseline="-25000" dirty="0">
                <a:sym typeface="+mn-ea"/>
              </a:rPr>
              <a:t>sol</a:t>
            </a:r>
            <a:r>
              <a:rPr lang="en-US" altLang="de-DE" sz="3300" dirty="0"/>
              <a:t> being absorbed. This means the two modules are significantly more affected by </a:t>
            </a:r>
            <a:r>
              <a:rPr lang="en-US" altLang="de-DE" sz="3300" i="1" dirty="0">
                <a:sym typeface="+mn-ea"/>
              </a:rPr>
              <a:t>P</a:t>
            </a:r>
            <a:r>
              <a:rPr lang="en-US" altLang="de-DE" sz="3300" baseline="-25000" dirty="0">
                <a:sym typeface="+mn-ea"/>
              </a:rPr>
              <a:t>sol</a:t>
            </a:r>
            <a:r>
              <a:rPr lang="en-US" altLang="de-DE" sz="3300" dirty="0"/>
              <a:t> than the module tilted at 30°. For the module tilted at 0°, in the </a:t>
            </a:r>
            <a:r>
              <a:rPr lang="en-US" altLang="de-DE" sz="3300" i="1" dirty="0">
                <a:sym typeface="+mn-ea"/>
              </a:rPr>
              <a:t>ϕ</a:t>
            </a:r>
            <a:r>
              <a:rPr lang="en-US" altLang="de-DE" sz="3300" dirty="0"/>
              <a:t> range from 50° to 110°, an increase in absorbed </a:t>
            </a:r>
            <a:r>
              <a:rPr lang="en-US" altLang="de-DE" sz="3300" i="1" dirty="0">
                <a:sym typeface="+mn-ea"/>
              </a:rPr>
              <a:t>P</a:t>
            </a:r>
            <a:r>
              <a:rPr lang="en-US" altLang="de-DE" sz="3300" baseline="-25000" dirty="0">
                <a:sym typeface="+mn-ea"/>
              </a:rPr>
              <a:t>sol</a:t>
            </a:r>
            <a:r>
              <a:rPr lang="en-US" altLang="de-DE" sz="3300" dirty="0"/>
              <a:t> with an increasing </a:t>
            </a:r>
            <a:r>
              <a:rPr lang="en-US" altLang="de-DE" sz="3300" i="1" dirty="0">
                <a:sym typeface="+mn-ea"/>
              </a:rPr>
              <a:t>ϕ</a:t>
            </a:r>
            <a:r>
              <a:rPr lang="en-US" altLang="de-DE" sz="3300" dirty="0"/>
              <a:t> is observed, resulting in a 58.6% decrease in </a:t>
            </a:r>
            <a:r>
              <a:rPr lang="en-US" altLang="de-DE" sz="3300" i="1" dirty="0">
                <a:sym typeface="+mn-ea"/>
              </a:rPr>
              <a:t>P</a:t>
            </a:r>
            <a:r>
              <a:rPr lang="en-US" altLang="de-DE" sz="3300" baseline="-25000" dirty="0">
                <a:sym typeface="+mn-ea"/>
              </a:rPr>
              <a:t>cool </a:t>
            </a:r>
            <a:r>
              <a:rPr lang="en-US" altLang="de-DE" sz="3300" dirty="0"/>
              <a:t>from 141.41 to 58.55 W/m</a:t>
            </a:r>
            <a:r>
              <a:rPr lang="en-US" altLang="de-DE" sz="3300" baseline="30000" dirty="0"/>
              <a:t>2</a:t>
            </a:r>
            <a:r>
              <a:rPr lang="en-US" altLang="de-DE" sz="3300" dirty="0"/>
              <a:t> at 110°. However, when the module tilted at 30°, the </a:t>
            </a:r>
            <a:r>
              <a:rPr lang="en-US" altLang="de-DE" sz="3300" i="1" dirty="0">
                <a:sym typeface="+mn-ea"/>
              </a:rPr>
              <a:t>P</a:t>
            </a:r>
            <a:r>
              <a:rPr lang="en-US" altLang="de-DE" sz="3300" baseline="-25000" dirty="0">
                <a:sym typeface="+mn-ea"/>
              </a:rPr>
              <a:t>cool </a:t>
            </a:r>
            <a:r>
              <a:rPr lang="en-US" altLang="de-DE" sz="3300" dirty="0"/>
              <a:t> for </a:t>
            </a:r>
            <a:r>
              <a:rPr lang="en-US" altLang="de-DE" sz="3300" i="1" dirty="0"/>
              <a:t>ϕ</a:t>
            </a:r>
            <a:r>
              <a:rPr lang="en-US" altLang="de-DE" sz="3300" dirty="0"/>
              <a:t> at 110° is </a:t>
            </a:r>
            <a:r>
              <a:rPr lang="en-US" altLang="de-DE" sz="3300" dirty="0">
                <a:sym typeface="+mn-ea"/>
              </a:rPr>
              <a:t>observed to be 46.3%  higher than that of the module tilted at 0°.</a:t>
            </a:r>
            <a:endParaRPr lang="en-US" altLang="de-DE" sz="3300" dirty="0"/>
          </a:p>
          <a:p>
            <a:pPr marL="0" lvl="2" indent="0" algn="just" defTabSz="952500">
              <a:spcBef>
                <a:spcPct val="0"/>
              </a:spcBef>
              <a:buNone/>
            </a:pPr>
            <a:r>
              <a:rPr lang="en-US" altLang="de-DE" sz="3300" dirty="0">
                <a:sym typeface="+mn-ea"/>
              </a:rPr>
              <a:t>     </a:t>
            </a:r>
            <a:endParaRPr lang="en-US" altLang="de-DE" sz="3300" dirty="0"/>
          </a:p>
        </p:txBody>
      </p:sp>
      <p:pic>
        <p:nvPicPr>
          <p:cNvPr id="1433307074"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69400" y="5867083"/>
            <a:ext cx="8749974" cy="5040000"/>
          </a:xfrm>
          <a:prstGeom prst="rect">
            <a:avLst/>
          </a:prstGeom>
        </p:spPr>
      </p:pic>
      <p:sp>
        <p:nvSpPr>
          <p:cNvPr id="21" name="Text Box 181"/>
          <p:cNvSpPr txBox="1"/>
          <p:nvPr/>
        </p:nvSpPr>
        <p:spPr>
          <a:xfrm>
            <a:off x="21412200" y="10820400"/>
            <a:ext cx="9568180" cy="1447800"/>
          </a:xfrm>
          <a:prstGeom prst="rect">
            <a:avLst/>
          </a:prstGeom>
          <a:noFill/>
          <a:ln w="9525">
            <a:noFill/>
          </a:ln>
        </p:spPr>
        <p:txBody>
          <a:bodyPr lIns="95325" tIns="47662" rIns="95325" bIns="47662" anchor="ctr" anchorCtr="0"/>
          <a:lstStyle>
            <a:lvl1pPr marL="1630680" indent="-1630680"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805"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730" indent="-1087755"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stStyle>
          <a:p>
            <a:pPr marL="0" lvl="2" indent="0" algn="ctr" defTabSz="952500">
              <a:lnSpc>
                <a:spcPct val="80000"/>
              </a:lnSpc>
              <a:spcBef>
                <a:spcPct val="0"/>
              </a:spcBef>
              <a:buNone/>
            </a:pPr>
            <a:r>
              <a:rPr lang="en-US" altLang="de-DE" sz="3000" b="1" dirty="0"/>
              <a:t>Fig. 5.</a:t>
            </a:r>
            <a:r>
              <a:rPr lang="en-US" altLang="de-DE" sz="3000" dirty="0"/>
              <a:t> Absorbed solar radiation and radiative cooling power density for ACPC-RC modules tilted at different angles under different solar profile angles.</a:t>
            </a:r>
          </a:p>
        </p:txBody>
      </p:sp>
      <p:pic>
        <p:nvPicPr>
          <p:cNvPr id="1113461756"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869083" y="24079200"/>
            <a:ext cx="8618551" cy="50400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lhNGNhM2RkMDUyYzkzN2NhZDE4NWI2ODYwMGM3MjUifQ=="/>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Custom</PresentationFormat>
  <Paragraphs>41</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Diseño predeterminado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Chris</dc:creator>
  <cp:lastModifiedBy>bashtata</cp:lastModifiedBy>
  <cp:revision>212</cp:revision>
  <cp:lastPrinted>2000-11-30T06:22:24Z</cp:lastPrinted>
  <dcterms:created xsi:type="dcterms:W3CDTF">1999-11-19T11:42:42Z</dcterms:created>
  <dcterms:modified xsi:type="dcterms:W3CDTF">2024-05-09T19:34:35Z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2AB953E2176B4EFCAE1FF4EE2949B5B7_13</vt:lpwstr>
  </property>
  <property fmtid="{D5CDD505-2E9C-101B-9397-08002B2CF9AE}" pid="3" name="KSOProductBuildVer">
    <vt:lpwstr>2052-12.1.0.16417</vt:lpwstr>
  </property>
</Properties>
</file>