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50399950" cy="28800425"/>
  <p:notesSz cx="6858000" cy="9144000"/>
  <p:defaultTextStyle>
    <a:defPPr>
      <a:defRPr lang="en-US"/>
    </a:defPPr>
    <a:lvl1pPr marL="0" algn="l" defTabSz="3505631" rtl="0" eaLnBrk="1" latinLnBrk="0" hangingPunct="1">
      <a:defRPr sz="6899" kern="1200">
        <a:solidFill>
          <a:schemeClr val="tx1"/>
        </a:solidFill>
        <a:latin typeface="+mn-lt"/>
        <a:ea typeface="+mn-ea"/>
        <a:cs typeface="+mn-cs"/>
      </a:defRPr>
    </a:lvl1pPr>
    <a:lvl2pPr marL="1752813" algn="l" defTabSz="3505631" rtl="0" eaLnBrk="1" latinLnBrk="0" hangingPunct="1">
      <a:defRPr sz="6899" kern="1200">
        <a:solidFill>
          <a:schemeClr val="tx1"/>
        </a:solidFill>
        <a:latin typeface="+mn-lt"/>
        <a:ea typeface="+mn-ea"/>
        <a:cs typeface="+mn-cs"/>
      </a:defRPr>
    </a:lvl2pPr>
    <a:lvl3pPr marL="3505631" algn="l" defTabSz="3505631" rtl="0" eaLnBrk="1" latinLnBrk="0" hangingPunct="1">
      <a:defRPr sz="6899" kern="1200">
        <a:solidFill>
          <a:schemeClr val="tx1"/>
        </a:solidFill>
        <a:latin typeface="+mn-lt"/>
        <a:ea typeface="+mn-ea"/>
        <a:cs typeface="+mn-cs"/>
      </a:defRPr>
    </a:lvl3pPr>
    <a:lvl4pPr marL="5258444" algn="l" defTabSz="3505631" rtl="0" eaLnBrk="1" latinLnBrk="0" hangingPunct="1">
      <a:defRPr sz="6899" kern="1200">
        <a:solidFill>
          <a:schemeClr val="tx1"/>
        </a:solidFill>
        <a:latin typeface="+mn-lt"/>
        <a:ea typeface="+mn-ea"/>
        <a:cs typeface="+mn-cs"/>
      </a:defRPr>
    </a:lvl4pPr>
    <a:lvl5pPr marL="7011256" algn="l" defTabSz="3505631" rtl="0" eaLnBrk="1" latinLnBrk="0" hangingPunct="1">
      <a:defRPr sz="6899" kern="1200">
        <a:solidFill>
          <a:schemeClr val="tx1"/>
        </a:solidFill>
        <a:latin typeface="+mn-lt"/>
        <a:ea typeface="+mn-ea"/>
        <a:cs typeface="+mn-cs"/>
      </a:defRPr>
    </a:lvl5pPr>
    <a:lvl6pPr marL="8764069" algn="l" defTabSz="3505631" rtl="0" eaLnBrk="1" latinLnBrk="0" hangingPunct="1">
      <a:defRPr sz="6899" kern="1200">
        <a:solidFill>
          <a:schemeClr val="tx1"/>
        </a:solidFill>
        <a:latin typeface="+mn-lt"/>
        <a:ea typeface="+mn-ea"/>
        <a:cs typeface="+mn-cs"/>
      </a:defRPr>
    </a:lvl6pPr>
    <a:lvl7pPr marL="10516881" algn="l" defTabSz="3505631" rtl="0" eaLnBrk="1" latinLnBrk="0" hangingPunct="1">
      <a:defRPr sz="6899" kern="1200">
        <a:solidFill>
          <a:schemeClr val="tx1"/>
        </a:solidFill>
        <a:latin typeface="+mn-lt"/>
        <a:ea typeface="+mn-ea"/>
        <a:cs typeface="+mn-cs"/>
      </a:defRPr>
    </a:lvl7pPr>
    <a:lvl8pPr marL="12269700" algn="l" defTabSz="3505631" rtl="0" eaLnBrk="1" latinLnBrk="0" hangingPunct="1">
      <a:defRPr sz="6899" kern="1200">
        <a:solidFill>
          <a:schemeClr val="tx1"/>
        </a:solidFill>
        <a:latin typeface="+mn-lt"/>
        <a:ea typeface="+mn-ea"/>
        <a:cs typeface="+mn-cs"/>
      </a:defRPr>
    </a:lvl8pPr>
    <a:lvl9pPr marL="14022513" algn="l" defTabSz="3505631" rtl="0" eaLnBrk="1" latinLnBrk="0" hangingPunct="1">
      <a:defRPr sz="6899"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08" autoAdjust="0"/>
    <p:restoredTop sz="94660"/>
  </p:normalViewPr>
  <p:slideViewPr>
    <p:cSldViewPr snapToGrid="0">
      <p:cViewPr>
        <p:scale>
          <a:sx n="33" d="100"/>
          <a:sy n="33" d="100"/>
        </p:scale>
        <p:origin x="222" y="2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lg.aresti\Desktop\papers\2021%20Energies%20Aresti%20et%20al\LCA-result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lg.aresti\Desktop\papers\2021%20RENE%20Aresti%20et%20al\LCA-results-revised.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47876401695174"/>
          <c:y val="2.8638147166412886E-2"/>
          <c:w val="0.79816819761129576"/>
          <c:h val="0.6882824786102345"/>
        </c:manualLayout>
      </c:layout>
      <c:lineChart>
        <c:grouping val="standard"/>
        <c:varyColors val="0"/>
        <c:ser>
          <c:idx val="0"/>
          <c:order val="0"/>
          <c:tx>
            <c:strRef>
              <c:f>loads!$C$4</c:f>
              <c:strCache>
                <c:ptCount val="1"/>
                <c:pt idx="0">
                  <c:v>heating load</c:v>
                </c:pt>
              </c:strCache>
            </c:strRef>
          </c:tx>
          <c:spPr>
            <a:ln w="9525" cap="rnd">
              <a:solidFill>
                <a:schemeClr val="accent1"/>
              </a:solidFill>
              <a:round/>
            </a:ln>
            <a:effectLst/>
          </c:spPr>
          <c:marker>
            <c:symbol val="plus"/>
            <c:size val="5"/>
            <c:spPr>
              <a:noFill/>
              <a:ln w="9525">
                <a:solidFill>
                  <a:schemeClr val="accent1"/>
                </a:solidFill>
              </a:ln>
              <a:effectLst/>
            </c:spPr>
          </c:marker>
          <c:cat>
            <c:strRef>
              <c:f>loads!$A$5:$A$11</c:f>
              <c:strCache>
                <c:ptCount val="7"/>
                <c:pt idx="0">
                  <c:v>CY</c:v>
                </c:pt>
                <c:pt idx="1">
                  <c:v>ES</c:v>
                </c:pt>
                <c:pt idx="2">
                  <c:v>PT</c:v>
                </c:pt>
                <c:pt idx="3">
                  <c:v>IT</c:v>
                </c:pt>
                <c:pt idx="4">
                  <c:v>SRB</c:v>
                </c:pt>
                <c:pt idx="5">
                  <c:v>DE</c:v>
                </c:pt>
                <c:pt idx="6">
                  <c:v>SE</c:v>
                </c:pt>
              </c:strCache>
            </c:strRef>
          </c:cat>
          <c:val>
            <c:numRef>
              <c:f>loads!$C$5:$C$11</c:f>
              <c:numCache>
                <c:formatCode>General</c:formatCode>
                <c:ptCount val="7"/>
                <c:pt idx="0">
                  <c:v>535</c:v>
                </c:pt>
                <c:pt idx="1">
                  <c:v>819</c:v>
                </c:pt>
                <c:pt idx="2">
                  <c:v>698</c:v>
                </c:pt>
                <c:pt idx="3">
                  <c:v>6658</c:v>
                </c:pt>
                <c:pt idx="4">
                  <c:v>8788</c:v>
                </c:pt>
                <c:pt idx="5">
                  <c:v>10998</c:v>
                </c:pt>
                <c:pt idx="6">
                  <c:v>16814</c:v>
                </c:pt>
              </c:numCache>
            </c:numRef>
          </c:val>
          <c:smooth val="0"/>
          <c:extLst xmlns:c16r2="http://schemas.microsoft.com/office/drawing/2015/06/chart">
            <c:ext xmlns:c16="http://schemas.microsoft.com/office/drawing/2014/chart" uri="{C3380CC4-5D6E-409C-BE32-E72D297353CC}">
              <c16:uniqueId val="{00000000-482C-427F-8C6D-DADCA3208756}"/>
            </c:ext>
          </c:extLst>
        </c:ser>
        <c:ser>
          <c:idx val="1"/>
          <c:order val="1"/>
          <c:tx>
            <c:strRef>
              <c:f>loads!$D$4</c:f>
              <c:strCache>
                <c:ptCount val="1"/>
                <c:pt idx="0">
                  <c:v>cooling load</c:v>
                </c:pt>
              </c:strCache>
            </c:strRef>
          </c:tx>
          <c:spPr>
            <a:ln w="9525" cap="rnd">
              <a:solidFill>
                <a:schemeClr val="accent2"/>
              </a:solidFill>
              <a:round/>
            </a:ln>
            <a:effectLst/>
          </c:spPr>
          <c:marker>
            <c:symbol val="star"/>
            <c:size val="5"/>
            <c:spPr>
              <a:noFill/>
              <a:ln w="9525">
                <a:solidFill>
                  <a:schemeClr val="accent2"/>
                </a:solidFill>
              </a:ln>
              <a:effectLst/>
            </c:spPr>
          </c:marker>
          <c:cat>
            <c:strRef>
              <c:f>loads!$A$5:$A$11</c:f>
              <c:strCache>
                <c:ptCount val="7"/>
                <c:pt idx="0">
                  <c:v>CY</c:v>
                </c:pt>
                <c:pt idx="1">
                  <c:v>ES</c:v>
                </c:pt>
                <c:pt idx="2">
                  <c:v>PT</c:v>
                </c:pt>
                <c:pt idx="3">
                  <c:v>IT</c:v>
                </c:pt>
                <c:pt idx="4">
                  <c:v>SRB</c:v>
                </c:pt>
                <c:pt idx="5">
                  <c:v>DE</c:v>
                </c:pt>
                <c:pt idx="6">
                  <c:v>SE</c:v>
                </c:pt>
              </c:strCache>
            </c:strRef>
          </c:cat>
          <c:val>
            <c:numRef>
              <c:f>loads!$D$5:$D$11</c:f>
              <c:numCache>
                <c:formatCode>General</c:formatCode>
                <c:ptCount val="7"/>
                <c:pt idx="0">
                  <c:v>5407</c:v>
                </c:pt>
                <c:pt idx="1">
                  <c:v>5865</c:v>
                </c:pt>
                <c:pt idx="2">
                  <c:v>3295</c:v>
                </c:pt>
                <c:pt idx="3">
                  <c:v>3340</c:v>
                </c:pt>
                <c:pt idx="4">
                  <c:v>1639</c:v>
                </c:pt>
                <c:pt idx="5">
                  <c:v>386</c:v>
                </c:pt>
                <c:pt idx="6">
                  <c:v>0</c:v>
                </c:pt>
              </c:numCache>
            </c:numRef>
          </c:val>
          <c:smooth val="0"/>
          <c:extLst xmlns:c16r2="http://schemas.microsoft.com/office/drawing/2015/06/chart">
            <c:ext xmlns:c16="http://schemas.microsoft.com/office/drawing/2014/chart" uri="{C3380CC4-5D6E-409C-BE32-E72D297353CC}">
              <c16:uniqueId val="{00000001-482C-427F-8C6D-DADCA3208756}"/>
            </c:ext>
          </c:extLst>
        </c:ser>
        <c:ser>
          <c:idx val="2"/>
          <c:order val="2"/>
          <c:tx>
            <c:strRef>
              <c:f>loads!$E$4</c:f>
              <c:strCache>
                <c:ptCount val="1"/>
                <c:pt idx="0">
                  <c:v>total load</c:v>
                </c:pt>
              </c:strCache>
            </c:strRef>
          </c:tx>
          <c:spPr>
            <a:ln w="9525" cap="rnd">
              <a:solidFill>
                <a:schemeClr val="accent6"/>
              </a:solidFill>
              <a:round/>
            </a:ln>
            <a:effectLst/>
          </c:spPr>
          <c:marker>
            <c:symbol val="x"/>
            <c:size val="5"/>
            <c:spPr>
              <a:noFill/>
              <a:ln w="9525">
                <a:solidFill>
                  <a:schemeClr val="accent3"/>
                </a:solidFill>
              </a:ln>
              <a:effectLst/>
            </c:spPr>
          </c:marker>
          <c:cat>
            <c:strRef>
              <c:f>loads!$A$5:$A$11</c:f>
              <c:strCache>
                <c:ptCount val="7"/>
                <c:pt idx="0">
                  <c:v>CY</c:v>
                </c:pt>
                <c:pt idx="1">
                  <c:v>ES</c:v>
                </c:pt>
                <c:pt idx="2">
                  <c:v>PT</c:v>
                </c:pt>
                <c:pt idx="3">
                  <c:v>IT</c:v>
                </c:pt>
                <c:pt idx="4">
                  <c:v>SRB</c:v>
                </c:pt>
                <c:pt idx="5">
                  <c:v>DE</c:v>
                </c:pt>
                <c:pt idx="6">
                  <c:v>SE</c:v>
                </c:pt>
              </c:strCache>
            </c:strRef>
          </c:cat>
          <c:val>
            <c:numRef>
              <c:f>loads!$E$5:$E$11</c:f>
              <c:numCache>
                <c:formatCode>General</c:formatCode>
                <c:ptCount val="7"/>
                <c:pt idx="0">
                  <c:v>5942</c:v>
                </c:pt>
                <c:pt idx="1">
                  <c:v>6684</c:v>
                </c:pt>
                <c:pt idx="2">
                  <c:v>3993</c:v>
                </c:pt>
                <c:pt idx="3">
                  <c:v>9998</c:v>
                </c:pt>
                <c:pt idx="4">
                  <c:v>10427</c:v>
                </c:pt>
                <c:pt idx="5">
                  <c:v>11384</c:v>
                </c:pt>
                <c:pt idx="6">
                  <c:v>16814</c:v>
                </c:pt>
              </c:numCache>
            </c:numRef>
          </c:val>
          <c:smooth val="0"/>
          <c:extLst xmlns:c16r2="http://schemas.microsoft.com/office/drawing/2015/06/chart">
            <c:ext xmlns:c16="http://schemas.microsoft.com/office/drawing/2014/chart" uri="{C3380CC4-5D6E-409C-BE32-E72D297353CC}">
              <c16:uniqueId val="{00000002-482C-427F-8C6D-DADCA3208756}"/>
            </c:ext>
          </c:extLst>
        </c:ser>
        <c:dLbls>
          <c:showLegendKey val="0"/>
          <c:showVal val="0"/>
          <c:showCatName val="0"/>
          <c:showSerName val="0"/>
          <c:showPercent val="0"/>
          <c:showBubbleSize val="0"/>
        </c:dLbls>
        <c:marker val="1"/>
        <c:smooth val="0"/>
        <c:axId val="335173264"/>
        <c:axId val="335173648"/>
      </c:lineChart>
      <c:lineChart>
        <c:grouping val="standard"/>
        <c:varyColors val="0"/>
        <c:ser>
          <c:idx val="3"/>
          <c:order val="3"/>
          <c:tx>
            <c:v>GSHP heating COP</c:v>
          </c:tx>
          <c:spPr>
            <a:ln w="9525" cap="rnd">
              <a:solidFill>
                <a:schemeClr val="accent4"/>
              </a:solidFill>
              <a:round/>
            </a:ln>
            <a:effectLst/>
          </c:spPr>
          <c:marker>
            <c:symbol val="circle"/>
            <c:size val="5"/>
            <c:spPr>
              <a:solidFill>
                <a:schemeClr val="accent4"/>
              </a:solidFill>
              <a:ln w="3175">
                <a:solidFill>
                  <a:schemeClr val="accent4"/>
                </a:solidFill>
              </a:ln>
              <a:effectLst/>
            </c:spPr>
          </c:marker>
          <c:val>
            <c:numRef>
              <c:f>loads!$J$5:$J$11</c:f>
              <c:numCache>
                <c:formatCode>0.0</c:formatCode>
                <c:ptCount val="7"/>
                <c:pt idx="0">
                  <c:v>5.0999999999999996</c:v>
                </c:pt>
                <c:pt idx="1">
                  <c:v>4.2</c:v>
                </c:pt>
                <c:pt idx="2">
                  <c:v>4.8</c:v>
                </c:pt>
                <c:pt idx="3">
                  <c:v>4.3</c:v>
                </c:pt>
                <c:pt idx="4">
                  <c:v>4.3</c:v>
                </c:pt>
                <c:pt idx="5">
                  <c:v>4.3</c:v>
                </c:pt>
                <c:pt idx="6">
                  <c:v>4</c:v>
                </c:pt>
              </c:numCache>
            </c:numRef>
          </c:val>
          <c:smooth val="0"/>
          <c:extLst xmlns:c16r2="http://schemas.microsoft.com/office/drawing/2015/06/chart">
            <c:ext xmlns:c16="http://schemas.microsoft.com/office/drawing/2014/chart" uri="{C3380CC4-5D6E-409C-BE32-E72D297353CC}">
              <c16:uniqueId val="{00000003-482C-427F-8C6D-DADCA3208756}"/>
            </c:ext>
          </c:extLst>
        </c:ser>
        <c:ser>
          <c:idx val="4"/>
          <c:order val="4"/>
          <c:tx>
            <c:v>GSHP cooling COP</c:v>
          </c:tx>
          <c:spPr>
            <a:ln w="9525" cap="rnd">
              <a:solidFill>
                <a:schemeClr val="accent5"/>
              </a:solidFill>
              <a:round/>
            </a:ln>
            <a:effectLst/>
          </c:spPr>
          <c:marker>
            <c:symbol val="circle"/>
            <c:size val="5"/>
            <c:spPr>
              <a:solidFill>
                <a:schemeClr val="accent5"/>
              </a:solidFill>
              <a:ln w="3175">
                <a:solidFill>
                  <a:schemeClr val="accent5"/>
                </a:solidFill>
              </a:ln>
              <a:effectLst/>
            </c:spPr>
          </c:marker>
          <c:val>
            <c:numRef>
              <c:f>loads!$K$5:$K$10</c:f>
              <c:numCache>
                <c:formatCode>0.0</c:formatCode>
                <c:ptCount val="6"/>
                <c:pt idx="0">
                  <c:v>4.4000000000000004</c:v>
                </c:pt>
                <c:pt idx="1">
                  <c:v>4.5</c:v>
                </c:pt>
                <c:pt idx="2">
                  <c:v>5.0999999999999996</c:v>
                </c:pt>
                <c:pt idx="3">
                  <c:v>5.5</c:v>
                </c:pt>
                <c:pt idx="4">
                  <c:v>5.3</c:v>
                </c:pt>
                <c:pt idx="5">
                  <c:v>5.4</c:v>
                </c:pt>
              </c:numCache>
            </c:numRef>
          </c:val>
          <c:smooth val="0"/>
          <c:extLst xmlns:c16r2="http://schemas.microsoft.com/office/drawing/2015/06/chart">
            <c:ext xmlns:c16="http://schemas.microsoft.com/office/drawing/2014/chart" uri="{C3380CC4-5D6E-409C-BE32-E72D297353CC}">
              <c16:uniqueId val="{00000004-482C-427F-8C6D-DADCA3208756}"/>
            </c:ext>
          </c:extLst>
        </c:ser>
        <c:ser>
          <c:idx val="5"/>
          <c:order val="5"/>
          <c:tx>
            <c:v>ASHP cooling COP</c:v>
          </c:tx>
          <c:spPr>
            <a:ln w="6350" cap="rnd">
              <a:solidFill>
                <a:schemeClr val="accent6"/>
              </a:solidFill>
              <a:round/>
            </a:ln>
            <a:effectLst/>
          </c:spPr>
          <c:marker>
            <c:symbol val="circle"/>
            <c:size val="5"/>
            <c:spPr>
              <a:solidFill>
                <a:schemeClr val="accent6"/>
              </a:solidFill>
              <a:ln w="3175">
                <a:solidFill>
                  <a:schemeClr val="accent6"/>
                </a:solidFill>
              </a:ln>
              <a:effectLst/>
            </c:spPr>
          </c:marker>
          <c:val>
            <c:numRef>
              <c:f>loads!$K$16:$K$21</c:f>
              <c:numCache>
                <c:formatCode>0.0</c:formatCode>
                <c:ptCount val="6"/>
                <c:pt idx="0">
                  <c:v>2.8</c:v>
                </c:pt>
                <c:pt idx="1">
                  <c:v>3</c:v>
                </c:pt>
                <c:pt idx="2">
                  <c:v>3.3</c:v>
                </c:pt>
                <c:pt idx="3">
                  <c:v>3.3</c:v>
                </c:pt>
                <c:pt idx="4">
                  <c:v>3.6</c:v>
                </c:pt>
                <c:pt idx="5">
                  <c:v>3.8</c:v>
                </c:pt>
              </c:numCache>
            </c:numRef>
          </c:val>
          <c:smooth val="0"/>
          <c:extLst xmlns:c16r2="http://schemas.microsoft.com/office/drawing/2015/06/chart">
            <c:ext xmlns:c16="http://schemas.microsoft.com/office/drawing/2014/chart" uri="{C3380CC4-5D6E-409C-BE32-E72D297353CC}">
              <c16:uniqueId val="{00000005-482C-427F-8C6D-DADCA3208756}"/>
            </c:ext>
          </c:extLst>
        </c:ser>
        <c:ser>
          <c:idx val="6"/>
          <c:order val="6"/>
          <c:tx>
            <c:v>ASHP heating COP</c:v>
          </c:tx>
          <c:spPr>
            <a:ln w="6350" cap="rnd">
              <a:solidFill>
                <a:schemeClr val="accent1">
                  <a:lumMod val="60000"/>
                </a:schemeClr>
              </a:solidFill>
              <a:round/>
            </a:ln>
            <a:effectLst/>
          </c:spPr>
          <c:marker>
            <c:symbol val="circle"/>
            <c:size val="5"/>
            <c:spPr>
              <a:solidFill>
                <a:schemeClr val="accent1">
                  <a:lumMod val="60000"/>
                </a:schemeClr>
              </a:solidFill>
              <a:ln w="3175">
                <a:solidFill>
                  <a:schemeClr val="accent1">
                    <a:lumMod val="60000"/>
                  </a:schemeClr>
                </a:solidFill>
              </a:ln>
              <a:effectLst/>
            </c:spPr>
          </c:marker>
          <c:val>
            <c:numRef>
              <c:f>loads!$J$16:$J$22</c:f>
              <c:numCache>
                <c:formatCode>0.0</c:formatCode>
                <c:ptCount val="7"/>
                <c:pt idx="0">
                  <c:v>3.3</c:v>
                </c:pt>
                <c:pt idx="1">
                  <c:v>3.2</c:v>
                </c:pt>
                <c:pt idx="2">
                  <c:v>3.1</c:v>
                </c:pt>
                <c:pt idx="3">
                  <c:v>3</c:v>
                </c:pt>
                <c:pt idx="4">
                  <c:v>2.5</c:v>
                </c:pt>
                <c:pt idx="5">
                  <c:v>2.2000000000000002</c:v>
                </c:pt>
                <c:pt idx="6">
                  <c:v>2</c:v>
                </c:pt>
              </c:numCache>
            </c:numRef>
          </c:val>
          <c:smooth val="0"/>
          <c:extLst xmlns:c16r2="http://schemas.microsoft.com/office/drawing/2015/06/chart">
            <c:ext xmlns:c16="http://schemas.microsoft.com/office/drawing/2014/chart" uri="{C3380CC4-5D6E-409C-BE32-E72D297353CC}">
              <c16:uniqueId val="{00000006-482C-427F-8C6D-DADCA3208756}"/>
            </c:ext>
          </c:extLst>
        </c:ser>
        <c:dLbls>
          <c:showLegendKey val="0"/>
          <c:showVal val="0"/>
          <c:showCatName val="0"/>
          <c:showSerName val="0"/>
          <c:showPercent val="0"/>
          <c:showBubbleSize val="0"/>
        </c:dLbls>
        <c:marker val="1"/>
        <c:smooth val="0"/>
        <c:axId val="335254952"/>
        <c:axId val="335221744"/>
      </c:lineChart>
      <c:catAx>
        <c:axId val="335173264"/>
        <c:scaling>
          <c:orientation val="minMax"/>
        </c:scaling>
        <c:delete val="0"/>
        <c:axPos val="b"/>
        <c:majorGridlines>
          <c:spPr>
            <a:ln w="9525" cap="flat" cmpd="sng" algn="ctr">
              <a:noFill/>
              <a:round/>
            </a:ln>
            <a:effectLst/>
          </c:spPr>
        </c:majorGridlines>
        <c:numFmt formatCode="General" sourceLinked="1"/>
        <c:majorTickMark val="none"/>
        <c:minorTickMark val="out"/>
        <c:tickLblPos val="nextTo"/>
        <c:spPr>
          <a:noFill/>
          <a:ln w="9525" cap="flat" cmpd="sng" algn="ctr">
            <a:solidFill>
              <a:schemeClr val="tx1"/>
            </a:solid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mn-lt"/>
                <a:ea typeface="+mn-ea"/>
                <a:cs typeface="Times New Roman" panose="02020603050405020304" pitchFamily="18" charset="0"/>
              </a:defRPr>
            </a:pPr>
            <a:endParaRPr lang="en-US"/>
          </a:p>
        </c:txPr>
        <c:crossAx val="335173648"/>
        <c:crosses val="autoZero"/>
        <c:auto val="1"/>
        <c:lblAlgn val="ctr"/>
        <c:lblOffset val="100"/>
        <c:tickMarkSkip val="1"/>
        <c:noMultiLvlLbl val="0"/>
      </c:catAx>
      <c:valAx>
        <c:axId val="335173648"/>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Times New Roman" panose="02020603050405020304" pitchFamily="18" charset="0"/>
                  </a:defRPr>
                </a:pPr>
                <a:r>
                  <a:rPr lang="en-GB"/>
                  <a:t>Load, Q [kWh]</a:t>
                </a:r>
              </a:p>
            </c:rich>
          </c:tx>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Times New Roman" panose="02020603050405020304" pitchFamily="18" charset="0"/>
                </a:defRPr>
              </a:pPr>
              <a:endParaRPr lang="en-US"/>
            </a:p>
          </c:txPr>
        </c:title>
        <c:numFmt formatCode="General" sourceLinked="1"/>
        <c:majorTickMark val="out"/>
        <c:minorTickMark val="in"/>
        <c:tickLblPos val="nextTo"/>
        <c:spPr>
          <a:noFill/>
          <a:ln w="9525" cap="flat" cmpd="sng" algn="ctr">
            <a:solidFill>
              <a:schemeClr val="tx1"/>
            </a:solid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mn-lt"/>
                <a:ea typeface="+mn-ea"/>
                <a:cs typeface="Times New Roman" panose="02020603050405020304" pitchFamily="18" charset="0"/>
              </a:defRPr>
            </a:pPr>
            <a:endParaRPr lang="en-US"/>
          </a:p>
        </c:txPr>
        <c:crossAx val="335173264"/>
        <c:crosses val="autoZero"/>
        <c:crossBetween val="between"/>
        <c:majorUnit val="5000"/>
      </c:valAx>
      <c:valAx>
        <c:axId val="335221744"/>
        <c:scaling>
          <c:orientation val="minMax"/>
        </c:scaling>
        <c:delete val="0"/>
        <c:axPos val="r"/>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Times New Roman" panose="02020603050405020304" pitchFamily="18" charset="0"/>
                  </a:defRPr>
                </a:pPr>
                <a:r>
                  <a:rPr lang="en-GB"/>
                  <a:t>COP</a:t>
                </a:r>
              </a:p>
            </c:rich>
          </c:tx>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Times New Roman" panose="02020603050405020304" pitchFamily="18" charset="0"/>
                </a:defRPr>
              </a:pPr>
              <a:endParaRPr lang="en-US"/>
            </a:p>
          </c:txPr>
        </c:title>
        <c:numFmt formatCode="0.0"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mn-lt"/>
                <a:ea typeface="+mn-ea"/>
                <a:cs typeface="Times New Roman" panose="02020603050405020304" pitchFamily="18" charset="0"/>
              </a:defRPr>
            </a:pPr>
            <a:endParaRPr lang="en-US"/>
          </a:p>
        </c:txPr>
        <c:crossAx val="335254952"/>
        <c:crosses val="max"/>
        <c:crossBetween val="between"/>
      </c:valAx>
      <c:catAx>
        <c:axId val="335254952"/>
        <c:scaling>
          <c:orientation val="minMax"/>
        </c:scaling>
        <c:delete val="1"/>
        <c:axPos val="b"/>
        <c:majorTickMark val="out"/>
        <c:minorTickMark val="none"/>
        <c:tickLblPos val="nextTo"/>
        <c:crossAx val="335221744"/>
        <c:crosses val="autoZero"/>
        <c:auto val="1"/>
        <c:lblAlgn val="ctr"/>
        <c:lblOffset val="100"/>
        <c:noMultiLvlLbl val="0"/>
      </c:catAx>
      <c:spPr>
        <a:noFill/>
        <a:ln>
          <a:noFill/>
        </a:ln>
        <a:effectLst/>
      </c:spPr>
    </c:plotArea>
    <c:legend>
      <c:legendPos val="b"/>
      <c:layout>
        <c:manualLayout>
          <c:xMode val="edge"/>
          <c:yMode val="edge"/>
          <c:x val="6.9260136648726378E-2"/>
          <c:y val="0.7816044719737707"/>
          <c:w val="0.88993525366953397"/>
          <c:h val="0.18311179752036841"/>
        </c:manualLayout>
      </c:layout>
      <c:overlay val="0"/>
      <c:spPr>
        <a:noFill/>
        <a:ln>
          <a:noFill/>
        </a:ln>
        <a:effectLst/>
      </c:spPr>
      <c:txPr>
        <a:bodyPr rot="0" spcFirstLastPara="1" vertOverflow="ellipsis" vert="horz" wrap="square" anchor="ctr" anchorCtr="1"/>
        <a:lstStyle/>
        <a:p>
          <a:pPr>
            <a:defRPr sz="2000" b="0" i="0" u="none" strike="noStrike" kern="1200" baseline="0">
              <a:solidFill>
                <a:sysClr val="windowText" lastClr="000000"/>
              </a:solidFill>
              <a:latin typeface="+mn-lt"/>
              <a:ea typeface="+mn-ea"/>
              <a:cs typeface="Times New Roman" panose="02020603050405020304" pitchFamily="18" charset="0"/>
            </a:defRPr>
          </a:pPr>
          <a:endParaRPr lang="en-US"/>
        </a:p>
      </c:txPr>
    </c:legend>
    <c:plotVisOnly val="1"/>
    <c:dispBlanksAs val="gap"/>
    <c:showDLblsOverMax val="0"/>
  </c:chart>
  <c:spPr>
    <a:solidFill>
      <a:schemeClr val="bg1"/>
    </a:solidFill>
    <a:ln w="9525" cap="flat" cmpd="sng" algn="ctr">
      <a:noFill/>
      <a:round/>
    </a:ln>
    <a:effectLst/>
  </c:spPr>
  <c:txPr>
    <a:bodyPr/>
    <a:lstStyle/>
    <a:p>
      <a:pPr>
        <a:defRPr sz="2000">
          <a:solidFill>
            <a:sysClr val="windowText" lastClr="000000"/>
          </a:solidFill>
          <a:latin typeface="+mn-lt"/>
          <a:cs typeface="Times New Roman" panose="02020603050405020304" pitchFamily="18"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midpoint!$B$68</c:f>
              <c:strCache>
                <c:ptCount val="1"/>
                <c:pt idx="0">
                  <c:v>Manufacturing</c:v>
                </c:pt>
              </c:strCache>
            </c:strRef>
          </c:tx>
          <c:spPr>
            <a:solidFill>
              <a:schemeClr val="accent2"/>
            </a:solidFill>
            <a:ln>
              <a:noFill/>
            </a:ln>
            <a:effectLst/>
          </c:spPr>
          <c:invertIfNegative val="0"/>
          <c:cat>
            <c:multiLvlStrRef>
              <c:f>midpoint!$C$48:$X$50</c:f>
              <c:multiLvlStrCache>
                <c:ptCount val="22"/>
                <c:lvl>
                  <c:pt idx="0">
                    <c:v>ASHP</c:v>
                  </c:pt>
                  <c:pt idx="1">
                    <c:v>CY</c:v>
                  </c:pt>
                  <c:pt idx="2">
                    <c:v>ES</c:v>
                  </c:pt>
                  <c:pt idx="3">
                    <c:v>IT</c:v>
                  </c:pt>
                  <c:pt idx="4">
                    <c:v>PT</c:v>
                  </c:pt>
                  <c:pt idx="5">
                    <c:v>SRB</c:v>
                  </c:pt>
                  <c:pt idx="6">
                    <c:v>DE</c:v>
                  </c:pt>
                  <c:pt idx="7">
                    <c:v>SE</c:v>
                  </c:pt>
                  <c:pt idx="8">
                    <c:v>CY</c:v>
                  </c:pt>
                  <c:pt idx="9">
                    <c:v>ES</c:v>
                  </c:pt>
                  <c:pt idx="10">
                    <c:v>IT</c:v>
                  </c:pt>
                  <c:pt idx="11">
                    <c:v>PT</c:v>
                  </c:pt>
                  <c:pt idx="12">
                    <c:v>SRB</c:v>
                  </c:pt>
                  <c:pt idx="13">
                    <c:v>DE</c:v>
                  </c:pt>
                  <c:pt idx="14">
                    <c:v>SE</c:v>
                  </c:pt>
                  <c:pt idx="15">
                    <c:v>CY</c:v>
                  </c:pt>
                  <c:pt idx="16">
                    <c:v>ES</c:v>
                  </c:pt>
                  <c:pt idx="17">
                    <c:v>IT</c:v>
                  </c:pt>
                  <c:pt idx="18">
                    <c:v>PT</c:v>
                  </c:pt>
                  <c:pt idx="19">
                    <c:v>SRB</c:v>
                  </c:pt>
                  <c:pt idx="20">
                    <c:v>DE</c:v>
                  </c:pt>
                  <c:pt idx="21">
                    <c:v>SE</c:v>
                  </c:pt>
                </c:lvl>
                <c:lvl>
                  <c:pt idx="1">
                    <c:v>U-tube</c:v>
                  </c:pt>
                  <c:pt idx="8">
                    <c:v>double U-tube </c:v>
                  </c:pt>
                  <c:pt idx="15">
                    <c:v>Coaxial</c:v>
                  </c:pt>
                </c:lvl>
                <c:lvl>
                  <c:pt idx="1">
                    <c:v>climate change (GWP100)</c:v>
                  </c:pt>
                </c:lvl>
              </c:multiLvlStrCache>
            </c:multiLvlStrRef>
          </c:cat>
          <c:val>
            <c:numRef>
              <c:f>midpoint!$C$68:$X$68</c:f>
              <c:numCache>
                <c:formatCode>0.00%</c:formatCode>
                <c:ptCount val="22"/>
                <c:pt idx="1">
                  <c:v>2.1227237768818498E-2</c:v>
                </c:pt>
                <c:pt idx="2">
                  <c:v>0.10290963181960672</c:v>
                </c:pt>
                <c:pt idx="3">
                  <c:v>3.0425737143334502E-2</c:v>
                </c:pt>
                <c:pt idx="4">
                  <c:v>7.8372536203009005E-2</c:v>
                </c:pt>
                <c:pt idx="5">
                  <c:v>2.7632639683655213E-2</c:v>
                </c:pt>
                <c:pt idx="6">
                  <c:v>2.3016735857063663E-2</c:v>
                </c:pt>
                <c:pt idx="7">
                  <c:v>0.25315436811247466</c:v>
                </c:pt>
                <c:pt idx="8">
                  <c:v>2.5828769613227526E-2</c:v>
                </c:pt>
                <c:pt idx="9">
                  <c:v>0.12321633112739827</c:v>
                </c:pt>
                <c:pt idx="10">
                  <c:v>3.7100026136728054E-2</c:v>
                </c:pt>
                <c:pt idx="11">
                  <c:v>9.3897479986771698E-2</c:v>
                </c:pt>
                <c:pt idx="12">
                  <c:v>3.3992450475440666E-2</c:v>
                </c:pt>
                <c:pt idx="13">
                  <c:v>2.8691482499068211E-2</c:v>
                </c:pt>
                <c:pt idx="14">
                  <c:v>0.31898535934441824</c:v>
                </c:pt>
                <c:pt idx="15">
                  <c:v>3.6385225020989412E-2</c:v>
                </c:pt>
                <c:pt idx="16">
                  <c:v>0.15569385671224736</c:v>
                </c:pt>
                <c:pt idx="17">
                  <c:v>5.2740966870568631E-2</c:v>
                </c:pt>
                <c:pt idx="18">
                  <c:v>0.13001126001608748</c:v>
                </c:pt>
                <c:pt idx="19">
                  <c:v>4.1825424858341252E-2</c:v>
                </c:pt>
                <c:pt idx="20">
                  <c:v>3.80418031728329E-2</c:v>
                </c:pt>
                <c:pt idx="21">
                  <c:v>0.4000051354972774</c:v>
                </c:pt>
              </c:numCache>
            </c:numRef>
          </c:val>
          <c:extLst xmlns:c16r2="http://schemas.microsoft.com/office/drawing/2015/06/chart">
            <c:ext xmlns:c16="http://schemas.microsoft.com/office/drawing/2014/chart" uri="{C3380CC4-5D6E-409C-BE32-E72D297353CC}">
              <c16:uniqueId val="{00000000-B158-41DB-ADD9-CA42E19E378B}"/>
            </c:ext>
          </c:extLst>
        </c:ser>
        <c:ser>
          <c:idx val="1"/>
          <c:order val="1"/>
          <c:tx>
            <c:strRef>
              <c:f>midpoint!$B$69</c:f>
              <c:strCache>
                <c:ptCount val="1"/>
                <c:pt idx="0">
                  <c:v>Installation</c:v>
                </c:pt>
              </c:strCache>
            </c:strRef>
          </c:tx>
          <c:spPr>
            <a:solidFill>
              <a:schemeClr val="accent4"/>
            </a:solidFill>
            <a:ln>
              <a:noFill/>
            </a:ln>
            <a:effectLst/>
          </c:spPr>
          <c:invertIfNegative val="0"/>
          <c:cat>
            <c:multiLvlStrRef>
              <c:f>midpoint!$C$48:$X$50</c:f>
              <c:multiLvlStrCache>
                <c:ptCount val="22"/>
                <c:lvl>
                  <c:pt idx="0">
                    <c:v>ASHP</c:v>
                  </c:pt>
                  <c:pt idx="1">
                    <c:v>CY</c:v>
                  </c:pt>
                  <c:pt idx="2">
                    <c:v>ES</c:v>
                  </c:pt>
                  <c:pt idx="3">
                    <c:v>IT</c:v>
                  </c:pt>
                  <c:pt idx="4">
                    <c:v>PT</c:v>
                  </c:pt>
                  <c:pt idx="5">
                    <c:v>SRB</c:v>
                  </c:pt>
                  <c:pt idx="6">
                    <c:v>DE</c:v>
                  </c:pt>
                  <c:pt idx="7">
                    <c:v>SE</c:v>
                  </c:pt>
                  <c:pt idx="8">
                    <c:v>CY</c:v>
                  </c:pt>
                  <c:pt idx="9">
                    <c:v>ES</c:v>
                  </c:pt>
                  <c:pt idx="10">
                    <c:v>IT</c:v>
                  </c:pt>
                  <c:pt idx="11">
                    <c:v>PT</c:v>
                  </c:pt>
                  <c:pt idx="12">
                    <c:v>SRB</c:v>
                  </c:pt>
                  <c:pt idx="13">
                    <c:v>DE</c:v>
                  </c:pt>
                  <c:pt idx="14">
                    <c:v>SE</c:v>
                  </c:pt>
                  <c:pt idx="15">
                    <c:v>CY</c:v>
                  </c:pt>
                  <c:pt idx="16">
                    <c:v>ES</c:v>
                  </c:pt>
                  <c:pt idx="17">
                    <c:v>IT</c:v>
                  </c:pt>
                  <c:pt idx="18">
                    <c:v>PT</c:v>
                  </c:pt>
                  <c:pt idx="19">
                    <c:v>SRB</c:v>
                  </c:pt>
                  <c:pt idx="20">
                    <c:v>DE</c:v>
                  </c:pt>
                  <c:pt idx="21">
                    <c:v>SE</c:v>
                  </c:pt>
                </c:lvl>
                <c:lvl>
                  <c:pt idx="1">
                    <c:v>U-tube</c:v>
                  </c:pt>
                  <c:pt idx="8">
                    <c:v>double U-tube </c:v>
                  </c:pt>
                  <c:pt idx="15">
                    <c:v>Coaxial</c:v>
                  </c:pt>
                </c:lvl>
                <c:lvl>
                  <c:pt idx="1">
                    <c:v>climate change (GWP100)</c:v>
                  </c:pt>
                </c:lvl>
              </c:multiLvlStrCache>
            </c:multiLvlStrRef>
          </c:cat>
          <c:val>
            <c:numRef>
              <c:f>midpoint!$C$69:$X$69</c:f>
              <c:numCache>
                <c:formatCode>0.00%</c:formatCode>
                <c:ptCount val="22"/>
                <c:pt idx="1">
                  <c:v>2.8710468168627976E-2</c:v>
                </c:pt>
                <c:pt idx="2">
                  <c:v>8.5636660302284368E-2</c:v>
                </c:pt>
                <c:pt idx="3">
                  <c:v>4.0917673226120589E-2</c:v>
                </c:pt>
                <c:pt idx="4">
                  <c:v>0.10494771273847307</c:v>
                </c:pt>
                <c:pt idx="5">
                  <c:v>6.3215765015724137E-2</c:v>
                </c:pt>
                <c:pt idx="6">
                  <c:v>3.2098156629610283E-2</c:v>
                </c:pt>
                <c:pt idx="7">
                  <c:v>0.36134128273717353</c:v>
                </c:pt>
                <c:pt idx="8">
                  <c:v>2.4961523497193425E-2</c:v>
                </c:pt>
                <c:pt idx="9">
                  <c:v>7.5282662428373864E-2</c:v>
                </c:pt>
                <c:pt idx="10">
                  <c:v>3.569534884702729E-2</c:v>
                </c:pt>
                <c:pt idx="11">
                  <c:v>8.9900118662241221E-2</c:v>
                </c:pt>
                <c:pt idx="12">
                  <c:v>5.3675647628778238E-2</c:v>
                </c:pt>
                <c:pt idx="13">
                  <c:v>2.8457051091130212E-2</c:v>
                </c:pt>
                <c:pt idx="14">
                  <c:v>0.32237323675854751</c:v>
                </c:pt>
                <c:pt idx="15">
                  <c:v>2.4848508807360371E-2</c:v>
                </c:pt>
                <c:pt idx="16">
                  <c:v>6.751711821284509E-2</c:v>
                </c:pt>
                <c:pt idx="17">
                  <c:v>3.4547583104377375E-2</c:v>
                </c:pt>
                <c:pt idx="18">
                  <c:v>8.8125232548384433E-2</c:v>
                </c:pt>
                <c:pt idx="19">
                  <c:v>3.6012087589107587E-2</c:v>
                </c:pt>
                <c:pt idx="20">
                  <c:v>2.6401267975366211E-2</c:v>
                </c:pt>
                <c:pt idx="21">
                  <c:v>0.28121022794823208</c:v>
                </c:pt>
              </c:numCache>
            </c:numRef>
          </c:val>
          <c:extLst xmlns:c16r2="http://schemas.microsoft.com/office/drawing/2015/06/chart">
            <c:ext xmlns:c16="http://schemas.microsoft.com/office/drawing/2014/chart" uri="{C3380CC4-5D6E-409C-BE32-E72D297353CC}">
              <c16:uniqueId val="{00000001-B158-41DB-ADD9-CA42E19E378B}"/>
            </c:ext>
          </c:extLst>
        </c:ser>
        <c:ser>
          <c:idx val="2"/>
          <c:order val="2"/>
          <c:tx>
            <c:strRef>
              <c:f>midpoint!$B$70</c:f>
              <c:strCache>
                <c:ptCount val="1"/>
                <c:pt idx="0">
                  <c:v>Operation</c:v>
                </c:pt>
              </c:strCache>
            </c:strRef>
          </c:tx>
          <c:spPr>
            <a:solidFill>
              <a:schemeClr val="accent6"/>
            </a:solidFill>
            <a:ln>
              <a:noFill/>
            </a:ln>
            <a:effectLst/>
          </c:spPr>
          <c:invertIfNegative val="0"/>
          <c:cat>
            <c:multiLvlStrRef>
              <c:f>midpoint!$C$48:$X$50</c:f>
              <c:multiLvlStrCache>
                <c:ptCount val="22"/>
                <c:lvl>
                  <c:pt idx="0">
                    <c:v>ASHP</c:v>
                  </c:pt>
                  <c:pt idx="1">
                    <c:v>CY</c:v>
                  </c:pt>
                  <c:pt idx="2">
                    <c:v>ES</c:v>
                  </c:pt>
                  <c:pt idx="3">
                    <c:v>IT</c:v>
                  </c:pt>
                  <c:pt idx="4">
                    <c:v>PT</c:v>
                  </c:pt>
                  <c:pt idx="5">
                    <c:v>SRB</c:v>
                  </c:pt>
                  <c:pt idx="6">
                    <c:v>DE</c:v>
                  </c:pt>
                  <c:pt idx="7">
                    <c:v>SE</c:v>
                  </c:pt>
                  <c:pt idx="8">
                    <c:v>CY</c:v>
                  </c:pt>
                  <c:pt idx="9">
                    <c:v>ES</c:v>
                  </c:pt>
                  <c:pt idx="10">
                    <c:v>IT</c:v>
                  </c:pt>
                  <c:pt idx="11">
                    <c:v>PT</c:v>
                  </c:pt>
                  <c:pt idx="12">
                    <c:v>SRB</c:v>
                  </c:pt>
                  <c:pt idx="13">
                    <c:v>DE</c:v>
                  </c:pt>
                  <c:pt idx="14">
                    <c:v>SE</c:v>
                  </c:pt>
                  <c:pt idx="15">
                    <c:v>CY</c:v>
                  </c:pt>
                  <c:pt idx="16">
                    <c:v>ES</c:v>
                  </c:pt>
                  <c:pt idx="17">
                    <c:v>IT</c:v>
                  </c:pt>
                  <c:pt idx="18">
                    <c:v>PT</c:v>
                  </c:pt>
                  <c:pt idx="19">
                    <c:v>SRB</c:v>
                  </c:pt>
                  <c:pt idx="20">
                    <c:v>DE</c:v>
                  </c:pt>
                  <c:pt idx="21">
                    <c:v>SE</c:v>
                  </c:pt>
                </c:lvl>
                <c:lvl>
                  <c:pt idx="1">
                    <c:v>U-tube</c:v>
                  </c:pt>
                  <c:pt idx="8">
                    <c:v>double U-tube </c:v>
                  </c:pt>
                  <c:pt idx="15">
                    <c:v>Coaxial</c:v>
                  </c:pt>
                </c:lvl>
                <c:lvl>
                  <c:pt idx="1">
                    <c:v>climate change (GWP100)</c:v>
                  </c:pt>
                </c:lvl>
              </c:multiLvlStrCache>
            </c:multiLvlStrRef>
          </c:cat>
          <c:val>
            <c:numRef>
              <c:f>midpoint!$C$70:$X$70</c:f>
              <c:numCache>
                <c:formatCode>0.00%</c:formatCode>
                <c:ptCount val="22"/>
                <c:pt idx="0" formatCode="General">
                  <c:v>1</c:v>
                </c:pt>
                <c:pt idx="1">
                  <c:v>0.63719199619706524</c:v>
                </c:pt>
                <c:pt idx="2">
                  <c:v>0.67769140164899888</c:v>
                </c:pt>
                <c:pt idx="3">
                  <c:v>0.64682281065092506</c:v>
                </c:pt>
                <c:pt idx="4">
                  <c:v>0.61448404806450507</c:v>
                </c:pt>
                <c:pt idx="5">
                  <c:v>0.59261538407812209</c:v>
                </c:pt>
                <c:pt idx="6">
                  <c:v>0.51545306284754966</c:v>
                </c:pt>
                <c:pt idx="7">
                  <c:v>0.5</c:v>
                </c:pt>
                <c:pt idx="8">
                  <c:v>0.63719199619706524</c:v>
                </c:pt>
                <c:pt idx="9">
                  <c:v>0.67769140164899888</c:v>
                </c:pt>
                <c:pt idx="10">
                  <c:v>0.64682281065092506</c:v>
                </c:pt>
                <c:pt idx="11">
                  <c:v>0.61448404806450507</c:v>
                </c:pt>
                <c:pt idx="12">
                  <c:v>0.59261538407812209</c:v>
                </c:pt>
                <c:pt idx="13">
                  <c:v>0.51545306284754966</c:v>
                </c:pt>
                <c:pt idx="14">
                  <c:v>0.5</c:v>
                </c:pt>
                <c:pt idx="15">
                  <c:v>0.63719199619706524</c:v>
                </c:pt>
                <c:pt idx="16">
                  <c:v>0.67769140164899888</c:v>
                </c:pt>
                <c:pt idx="17">
                  <c:v>0.64682281065092506</c:v>
                </c:pt>
                <c:pt idx="18">
                  <c:v>0.61448404806450507</c:v>
                </c:pt>
                <c:pt idx="19">
                  <c:v>0.59261538407812209</c:v>
                </c:pt>
                <c:pt idx="20">
                  <c:v>0.51545306284754966</c:v>
                </c:pt>
                <c:pt idx="21">
                  <c:v>0.5</c:v>
                </c:pt>
              </c:numCache>
            </c:numRef>
          </c:val>
          <c:extLst xmlns:c16r2="http://schemas.microsoft.com/office/drawing/2015/06/chart">
            <c:ext xmlns:c16="http://schemas.microsoft.com/office/drawing/2014/chart" uri="{C3380CC4-5D6E-409C-BE32-E72D297353CC}">
              <c16:uniqueId val="{00000002-B158-41DB-ADD9-CA42E19E378B}"/>
            </c:ext>
          </c:extLst>
        </c:ser>
        <c:dLbls>
          <c:showLegendKey val="0"/>
          <c:showVal val="0"/>
          <c:showCatName val="0"/>
          <c:showSerName val="0"/>
          <c:showPercent val="0"/>
          <c:showBubbleSize val="0"/>
        </c:dLbls>
        <c:gapWidth val="150"/>
        <c:overlap val="100"/>
        <c:axId val="335301080"/>
        <c:axId val="335301464"/>
      </c:barChart>
      <c:catAx>
        <c:axId val="335301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crossAx val="335301464"/>
        <c:crosses val="autoZero"/>
        <c:auto val="1"/>
        <c:lblAlgn val="ctr"/>
        <c:lblOffset val="100"/>
        <c:noMultiLvlLbl val="0"/>
      </c:catAx>
      <c:valAx>
        <c:axId val="3353014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crossAx val="33530108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sz="2000">
          <a:solidFill>
            <a:sysClr val="windowText" lastClr="000000"/>
          </a:solidFill>
          <a:latin typeface="+mn-lt"/>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301683-F3E5-4DFD-A18A-9B58DB0CEA7D}" type="datetimeFigureOut">
              <a:rPr lang="en-US" smtClean="0"/>
              <a:t>5/7/2024</a:t>
            </a:fld>
            <a:endParaRPr lang="en-US"/>
          </a:p>
        </p:txBody>
      </p:sp>
      <p:sp>
        <p:nvSpPr>
          <p:cNvPr id="4" name="Slide Image Placeholder 3"/>
          <p:cNvSpPr>
            <a:spLocks noGrp="1" noRot="1" noChangeAspect="1"/>
          </p:cNvSpPr>
          <p:nvPr>
            <p:ph type="sldImg" idx="2"/>
          </p:nvPr>
        </p:nvSpPr>
        <p:spPr>
          <a:xfrm>
            <a:off x="730250" y="1143000"/>
            <a:ext cx="53975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FE72C0-56F8-406D-9707-83B07BB11C97}" type="slidenum">
              <a:rPr lang="en-US" smtClean="0"/>
              <a:t>‹#›</a:t>
            </a:fld>
            <a:endParaRPr lang="en-US"/>
          </a:p>
        </p:txBody>
      </p:sp>
    </p:spTree>
    <p:extLst>
      <p:ext uri="{BB962C8B-B14F-4D97-AF65-F5344CB8AC3E}">
        <p14:creationId xmlns:p14="http://schemas.microsoft.com/office/powerpoint/2010/main" val="3571215860"/>
      </p:ext>
    </p:extLst>
  </p:cSld>
  <p:clrMap bg1="lt1" tx1="dk1" bg2="lt2" tx2="dk2" accent1="accent1" accent2="accent2" accent3="accent3" accent4="accent4" accent5="accent5" accent6="accent6" hlink="hlink" folHlink="folHlink"/>
  <p:notesStyle>
    <a:lvl1pPr marL="0" algn="l" defTabSz="913851" rtl="0" eaLnBrk="1" latinLnBrk="0" hangingPunct="1">
      <a:defRPr sz="1201" kern="1200">
        <a:solidFill>
          <a:schemeClr val="tx1"/>
        </a:solidFill>
        <a:latin typeface="+mn-lt"/>
        <a:ea typeface="+mn-ea"/>
        <a:cs typeface="+mn-cs"/>
      </a:defRPr>
    </a:lvl1pPr>
    <a:lvl2pPr marL="456926" algn="l" defTabSz="913851" rtl="0" eaLnBrk="1" latinLnBrk="0" hangingPunct="1">
      <a:defRPr sz="1201" kern="1200">
        <a:solidFill>
          <a:schemeClr val="tx1"/>
        </a:solidFill>
        <a:latin typeface="+mn-lt"/>
        <a:ea typeface="+mn-ea"/>
        <a:cs typeface="+mn-cs"/>
      </a:defRPr>
    </a:lvl2pPr>
    <a:lvl3pPr marL="913851" algn="l" defTabSz="913851" rtl="0" eaLnBrk="1" latinLnBrk="0" hangingPunct="1">
      <a:defRPr sz="1201" kern="1200">
        <a:solidFill>
          <a:schemeClr val="tx1"/>
        </a:solidFill>
        <a:latin typeface="+mn-lt"/>
        <a:ea typeface="+mn-ea"/>
        <a:cs typeface="+mn-cs"/>
      </a:defRPr>
    </a:lvl3pPr>
    <a:lvl4pPr marL="1370777" algn="l" defTabSz="913851" rtl="0" eaLnBrk="1" latinLnBrk="0" hangingPunct="1">
      <a:defRPr sz="1201" kern="1200">
        <a:solidFill>
          <a:schemeClr val="tx1"/>
        </a:solidFill>
        <a:latin typeface="+mn-lt"/>
        <a:ea typeface="+mn-ea"/>
        <a:cs typeface="+mn-cs"/>
      </a:defRPr>
    </a:lvl4pPr>
    <a:lvl5pPr marL="1827702" algn="l" defTabSz="913851" rtl="0" eaLnBrk="1" latinLnBrk="0" hangingPunct="1">
      <a:defRPr sz="1201" kern="1200">
        <a:solidFill>
          <a:schemeClr val="tx1"/>
        </a:solidFill>
        <a:latin typeface="+mn-lt"/>
        <a:ea typeface="+mn-ea"/>
        <a:cs typeface="+mn-cs"/>
      </a:defRPr>
    </a:lvl5pPr>
    <a:lvl6pPr marL="2284628" algn="l" defTabSz="913851" rtl="0" eaLnBrk="1" latinLnBrk="0" hangingPunct="1">
      <a:defRPr sz="1201" kern="1200">
        <a:solidFill>
          <a:schemeClr val="tx1"/>
        </a:solidFill>
        <a:latin typeface="+mn-lt"/>
        <a:ea typeface="+mn-ea"/>
        <a:cs typeface="+mn-cs"/>
      </a:defRPr>
    </a:lvl6pPr>
    <a:lvl7pPr marL="2741553" algn="l" defTabSz="913851" rtl="0" eaLnBrk="1" latinLnBrk="0" hangingPunct="1">
      <a:defRPr sz="1201" kern="1200">
        <a:solidFill>
          <a:schemeClr val="tx1"/>
        </a:solidFill>
        <a:latin typeface="+mn-lt"/>
        <a:ea typeface="+mn-ea"/>
        <a:cs typeface="+mn-cs"/>
      </a:defRPr>
    </a:lvl7pPr>
    <a:lvl8pPr marL="3198486" algn="l" defTabSz="913851" rtl="0" eaLnBrk="1" latinLnBrk="0" hangingPunct="1">
      <a:defRPr sz="1201" kern="1200">
        <a:solidFill>
          <a:schemeClr val="tx1"/>
        </a:solidFill>
        <a:latin typeface="+mn-lt"/>
        <a:ea typeface="+mn-ea"/>
        <a:cs typeface="+mn-cs"/>
      </a:defRPr>
    </a:lvl8pPr>
    <a:lvl9pPr marL="3655411" algn="l" defTabSz="913851" rtl="0" eaLnBrk="1" latinLnBrk="0" hangingPunct="1">
      <a:defRPr sz="120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1143000"/>
            <a:ext cx="53975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BFE72C0-56F8-406D-9707-83B07BB11C97}" type="slidenum">
              <a:rPr lang="en-US" smtClean="0"/>
              <a:t>1</a:t>
            </a:fld>
            <a:endParaRPr lang="en-US"/>
          </a:p>
        </p:txBody>
      </p:sp>
    </p:spTree>
    <p:extLst>
      <p:ext uri="{BB962C8B-B14F-4D97-AF65-F5344CB8AC3E}">
        <p14:creationId xmlns:p14="http://schemas.microsoft.com/office/powerpoint/2010/main" val="809412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299994" y="4713405"/>
            <a:ext cx="37799963" cy="10026815"/>
          </a:xfrm>
        </p:spPr>
        <p:txBody>
          <a:bodyPr anchor="b"/>
          <a:lstStyle>
            <a:lvl1pPr algn="ctr">
              <a:defRPr sz="24803"/>
            </a:lvl1pPr>
          </a:lstStyle>
          <a:p>
            <a:r>
              <a:rPr lang="en-US"/>
              <a:t>Click to edit Master title style</a:t>
            </a:r>
            <a:endParaRPr lang="en-US" dirty="0"/>
          </a:p>
        </p:txBody>
      </p:sp>
      <p:sp>
        <p:nvSpPr>
          <p:cNvPr id="3" name="Subtitle 2"/>
          <p:cNvSpPr>
            <a:spLocks noGrp="1"/>
          </p:cNvSpPr>
          <p:nvPr>
            <p:ph type="subTitle" idx="1"/>
          </p:nvPr>
        </p:nvSpPr>
        <p:spPr>
          <a:xfrm>
            <a:off x="6299994" y="15126892"/>
            <a:ext cx="37799963" cy="6953434"/>
          </a:xfrm>
        </p:spPr>
        <p:txBody>
          <a:bodyPr/>
          <a:lstStyle>
            <a:lvl1pPr marL="0" indent="0" algn="ctr">
              <a:buNone/>
              <a:defRPr sz="9921"/>
            </a:lvl1pPr>
            <a:lvl2pPr marL="1890019" indent="0" algn="ctr">
              <a:buNone/>
              <a:defRPr sz="8268"/>
            </a:lvl2pPr>
            <a:lvl3pPr marL="3780038" indent="0" algn="ctr">
              <a:buNone/>
              <a:defRPr sz="7441"/>
            </a:lvl3pPr>
            <a:lvl4pPr marL="5670057" indent="0" algn="ctr">
              <a:buNone/>
              <a:defRPr sz="6614"/>
            </a:lvl4pPr>
            <a:lvl5pPr marL="7560076" indent="0" algn="ctr">
              <a:buNone/>
              <a:defRPr sz="6614"/>
            </a:lvl5pPr>
            <a:lvl6pPr marL="9450095" indent="0" algn="ctr">
              <a:buNone/>
              <a:defRPr sz="6614"/>
            </a:lvl6pPr>
            <a:lvl7pPr marL="11340114" indent="0" algn="ctr">
              <a:buNone/>
              <a:defRPr sz="6614"/>
            </a:lvl7pPr>
            <a:lvl8pPr marL="13230134" indent="0" algn="ctr">
              <a:buNone/>
              <a:defRPr sz="6614"/>
            </a:lvl8pPr>
            <a:lvl9pPr marL="15120153" indent="0" algn="ctr">
              <a:buNone/>
              <a:defRPr sz="661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F2B0DD-5B6C-4441-AC35-E12BB011B20D}"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845410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F2B0DD-5B6C-4441-AC35-E12BB011B20D}"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1205945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067464" y="1533356"/>
            <a:ext cx="10867489" cy="24407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464997" y="1533356"/>
            <a:ext cx="31972468" cy="24407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F2B0DD-5B6C-4441-AC35-E12BB011B20D}"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495178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F2B0DD-5B6C-4441-AC35-E12BB011B20D}"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684724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38747" y="7180110"/>
            <a:ext cx="43469957" cy="11980175"/>
          </a:xfrm>
        </p:spPr>
        <p:txBody>
          <a:bodyPr anchor="b"/>
          <a:lstStyle>
            <a:lvl1pPr>
              <a:defRPr sz="24803"/>
            </a:lvl1pPr>
          </a:lstStyle>
          <a:p>
            <a:r>
              <a:rPr lang="en-US"/>
              <a:t>Click to edit Master title style</a:t>
            </a:r>
            <a:endParaRPr lang="en-US" dirty="0"/>
          </a:p>
        </p:txBody>
      </p:sp>
      <p:sp>
        <p:nvSpPr>
          <p:cNvPr id="3" name="Text Placeholder 2"/>
          <p:cNvSpPr>
            <a:spLocks noGrp="1"/>
          </p:cNvSpPr>
          <p:nvPr>
            <p:ph type="body" idx="1"/>
          </p:nvPr>
        </p:nvSpPr>
        <p:spPr>
          <a:xfrm>
            <a:off x="3438747" y="19273622"/>
            <a:ext cx="43469957" cy="6300091"/>
          </a:xfrm>
        </p:spPr>
        <p:txBody>
          <a:bodyPr/>
          <a:lstStyle>
            <a:lvl1pPr marL="0" indent="0">
              <a:buNone/>
              <a:defRPr sz="9921">
                <a:solidFill>
                  <a:schemeClr val="tx1">
                    <a:tint val="75000"/>
                  </a:schemeClr>
                </a:solidFill>
              </a:defRPr>
            </a:lvl1pPr>
            <a:lvl2pPr marL="1890019" indent="0">
              <a:buNone/>
              <a:defRPr sz="8268">
                <a:solidFill>
                  <a:schemeClr val="tx1">
                    <a:tint val="75000"/>
                  </a:schemeClr>
                </a:solidFill>
              </a:defRPr>
            </a:lvl2pPr>
            <a:lvl3pPr marL="3780038" indent="0">
              <a:buNone/>
              <a:defRPr sz="7441">
                <a:solidFill>
                  <a:schemeClr val="tx1">
                    <a:tint val="75000"/>
                  </a:schemeClr>
                </a:solidFill>
              </a:defRPr>
            </a:lvl3pPr>
            <a:lvl4pPr marL="5670057" indent="0">
              <a:buNone/>
              <a:defRPr sz="6614">
                <a:solidFill>
                  <a:schemeClr val="tx1">
                    <a:tint val="75000"/>
                  </a:schemeClr>
                </a:solidFill>
              </a:defRPr>
            </a:lvl4pPr>
            <a:lvl5pPr marL="7560076" indent="0">
              <a:buNone/>
              <a:defRPr sz="6614">
                <a:solidFill>
                  <a:schemeClr val="tx1">
                    <a:tint val="75000"/>
                  </a:schemeClr>
                </a:solidFill>
              </a:defRPr>
            </a:lvl5pPr>
            <a:lvl6pPr marL="9450095" indent="0">
              <a:buNone/>
              <a:defRPr sz="6614">
                <a:solidFill>
                  <a:schemeClr val="tx1">
                    <a:tint val="75000"/>
                  </a:schemeClr>
                </a:solidFill>
              </a:defRPr>
            </a:lvl6pPr>
            <a:lvl7pPr marL="11340114" indent="0">
              <a:buNone/>
              <a:defRPr sz="6614">
                <a:solidFill>
                  <a:schemeClr val="tx1">
                    <a:tint val="75000"/>
                  </a:schemeClr>
                </a:solidFill>
              </a:defRPr>
            </a:lvl7pPr>
            <a:lvl8pPr marL="13230134" indent="0">
              <a:buNone/>
              <a:defRPr sz="6614">
                <a:solidFill>
                  <a:schemeClr val="tx1">
                    <a:tint val="75000"/>
                  </a:schemeClr>
                </a:solidFill>
              </a:defRPr>
            </a:lvl8pPr>
            <a:lvl9pPr marL="15120153" indent="0">
              <a:buNone/>
              <a:defRPr sz="661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F2B0DD-5B6C-4441-AC35-E12BB011B20D}" type="datetimeFigureOut">
              <a:rPr lang="en-US" smtClean="0"/>
              <a:t>5/7/2024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2662351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464996" y="7666780"/>
            <a:ext cx="21419979" cy="1827360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5514975" y="7666780"/>
            <a:ext cx="21419979" cy="1827360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F2B0DD-5B6C-4441-AC35-E12BB011B20D}" type="datetimeFigureOut">
              <a:rPr lang="en-US" smtClean="0"/>
              <a:t>5/7/2024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966009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71561" y="1533358"/>
            <a:ext cx="43469957" cy="5566751"/>
          </a:xfrm>
        </p:spPr>
        <p:txBody>
          <a:bodyPr/>
          <a:lstStyle/>
          <a:p>
            <a:r>
              <a:rPr lang="en-US"/>
              <a:t>Click to edit Master title style</a:t>
            </a:r>
            <a:endParaRPr lang="en-US" dirty="0"/>
          </a:p>
        </p:txBody>
      </p:sp>
      <p:sp>
        <p:nvSpPr>
          <p:cNvPr id="3" name="Text Placeholder 2"/>
          <p:cNvSpPr>
            <a:spLocks noGrp="1"/>
          </p:cNvSpPr>
          <p:nvPr>
            <p:ph type="body" idx="1"/>
          </p:nvPr>
        </p:nvSpPr>
        <p:spPr>
          <a:xfrm>
            <a:off x="3471563" y="7060106"/>
            <a:ext cx="21321539" cy="3460049"/>
          </a:xfrm>
        </p:spPr>
        <p:txBody>
          <a:bodyPr anchor="b"/>
          <a:lstStyle>
            <a:lvl1pPr marL="0" indent="0">
              <a:buNone/>
              <a:defRPr sz="9921" b="1"/>
            </a:lvl1pPr>
            <a:lvl2pPr marL="1890019" indent="0">
              <a:buNone/>
              <a:defRPr sz="8268" b="1"/>
            </a:lvl2pPr>
            <a:lvl3pPr marL="3780038" indent="0">
              <a:buNone/>
              <a:defRPr sz="7441" b="1"/>
            </a:lvl3pPr>
            <a:lvl4pPr marL="5670057" indent="0">
              <a:buNone/>
              <a:defRPr sz="6614" b="1"/>
            </a:lvl4pPr>
            <a:lvl5pPr marL="7560076" indent="0">
              <a:buNone/>
              <a:defRPr sz="6614" b="1"/>
            </a:lvl5pPr>
            <a:lvl6pPr marL="9450095" indent="0">
              <a:buNone/>
              <a:defRPr sz="6614" b="1"/>
            </a:lvl6pPr>
            <a:lvl7pPr marL="11340114" indent="0">
              <a:buNone/>
              <a:defRPr sz="6614" b="1"/>
            </a:lvl7pPr>
            <a:lvl8pPr marL="13230134" indent="0">
              <a:buNone/>
              <a:defRPr sz="6614" b="1"/>
            </a:lvl8pPr>
            <a:lvl9pPr marL="15120153" indent="0">
              <a:buNone/>
              <a:defRPr sz="6614" b="1"/>
            </a:lvl9pPr>
          </a:lstStyle>
          <a:p>
            <a:pPr lvl="0"/>
            <a:r>
              <a:rPr lang="en-US"/>
              <a:t>Click to edit Master text styles</a:t>
            </a:r>
          </a:p>
        </p:txBody>
      </p:sp>
      <p:sp>
        <p:nvSpPr>
          <p:cNvPr id="4" name="Content Placeholder 3"/>
          <p:cNvSpPr>
            <a:spLocks noGrp="1"/>
          </p:cNvSpPr>
          <p:nvPr>
            <p:ph sz="half" idx="2"/>
          </p:nvPr>
        </p:nvSpPr>
        <p:spPr>
          <a:xfrm>
            <a:off x="3471563" y="10520155"/>
            <a:ext cx="21321539" cy="154735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5514975" y="7060106"/>
            <a:ext cx="21426543" cy="3460049"/>
          </a:xfrm>
        </p:spPr>
        <p:txBody>
          <a:bodyPr anchor="b"/>
          <a:lstStyle>
            <a:lvl1pPr marL="0" indent="0">
              <a:buNone/>
              <a:defRPr sz="9921" b="1"/>
            </a:lvl1pPr>
            <a:lvl2pPr marL="1890019" indent="0">
              <a:buNone/>
              <a:defRPr sz="8268" b="1"/>
            </a:lvl2pPr>
            <a:lvl3pPr marL="3780038" indent="0">
              <a:buNone/>
              <a:defRPr sz="7441" b="1"/>
            </a:lvl3pPr>
            <a:lvl4pPr marL="5670057" indent="0">
              <a:buNone/>
              <a:defRPr sz="6614" b="1"/>
            </a:lvl4pPr>
            <a:lvl5pPr marL="7560076" indent="0">
              <a:buNone/>
              <a:defRPr sz="6614" b="1"/>
            </a:lvl5pPr>
            <a:lvl6pPr marL="9450095" indent="0">
              <a:buNone/>
              <a:defRPr sz="6614" b="1"/>
            </a:lvl6pPr>
            <a:lvl7pPr marL="11340114" indent="0">
              <a:buNone/>
              <a:defRPr sz="6614" b="1"/>
            </a:lvl7pPr>
            <a:lvl8pPr marL="13230134" indent="0">
              <a:buNone/>
              <a:defRPr sz="6614" b="1"/>
            </a:lvl8pPr>
            <a:lvl9pPr marL="15120153" indent="0">
              <a:buNone/>
              <a:defRPr sz="6614" b="1"/>
            </a:lvl9pPr>
          </a:lstStyle>
          <a:p>
            <a:pPr lvl="0"/>
            <a:r>
              <a:rPr lang="en-US"/>
              <a:t>Click to edit Master text styles</a:t>
            </a:r>
          </a:p>
        </p:txBody>
      </p:sp>
      <p:sp>
        <p:nvSpPr>
          <p:cNvPr id="6" name="Content Placeholder 5"/>
          <p:cNvSpPr>
            <a:spLocks noGrp="1"/>
          </p:cNvSpPr>
          <p:nvPr>
            <p:ph sz="quarter" idx="4"/>
          </p:nvPr>
        </p:nvSpPr>
        <p:spPr>
          <a:xfrm>
            <a:off x="25514975" y="10520155"/>
            <a:ext cx="21426543" cy="154735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F2B0DD-5B6C-4441-AC35-E12BB011B20D}" type="datetimeFigureOut">
              <a:rPr lang="en-US" smtClean="0"/>
              <a:t>5/7/2024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3925433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F2B0DD-5B6C-4441-AC35-E12BB011B20D}" type="datetimeFigureOut">
              <a:rPr lang="en-US" smtClean="0"/>
              <a:t>5/7/2024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1131637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2B0DD-5B6C-4441-AC35-E12BB011B20D}" type="datetimeFigureOut">
              <a:rPr lang="en-US" smtClean="0"/>
              <a:t>5/7/2024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745458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71563" y="1920028"/>
            <a:ext cx="16255294" cy="6720099"/>
          </a:xfrm>
        </p:spPr>
        <p:txBody>
          <a:bodyPr anchor="b"/>
          <a:lstStyle>
            <a:lvl1pPr>
              <a:defRPr sz="13228"/>
            </a:lvl1pPr>
          </a:lstStyle>
          <a:p>
            <a:r>
              <a:rPr lang="en-US"/>
              <a:t>Click to edit Master title style</a:t>
            </a:r>
            <a:endParaRPr lang="en-US" dirty="0"/>
          </a:p>
        </p:txBody>
      </p:sp>
      <p:sp>
        <p:nvSpPr>
          <p:cNvPr id="3" name="Content Placeholder 2"/>
          <p:cNvSpPr>
            <a:spLocks noGrp="1"/>
          </p:cNvSpPr>
          <p:nvPr>
            <p:ph idx="1"/>
          </p:nvPr>
        </p:nvSpPr>
        <p:spPr>
          <a:xfrm>
            <a:off x="21426543" y="4146730"/>
            <a:ext cx="25514975" cy="20466969"/>
          </a:xfrm>
        </p:spPr>
        <p:txBody>
          <a:bodyPr/>
          <a:lstStyle>
            <a:lvl1pPr>
              <a:defRPr sz="13228"/>
            </a:lvl1pPr>
            <a:lvl2pPr>
              <a:defRPr sz="11575"/>
            </a:lvl2pPr>
            <a:lvl3pPr>
              <a:defRPr sz="9921"/>
            </a:lvl3pPr>
            <a:lvl4pPr>
              <a:defRPr sz="8268"/>
            </a:lvl4pPr>
            <a:lvl5pPr>
              <a:defRPr sz="8268"/>
            </a:lvl5pPr>
            <a:lvl6pPr>
              <a:defRPr sz="8268"/>
            </a:lvl6pPr>
            <a:lvl7pPr>
              <a:defRPr sz="8268"/>
            </a:lvl7pPr>
            <a:lvl8pPr>
              <a:defRPr sz="8268"/>
            </a:lvl8pPr>
            <a:lvl9pPr>
              <a:defRPr sz="826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71563" y="8640127"/>
            <a:ext cx="16255294" cy="16006905"/>
          </a:xfrm>
        </p:spPr>
        <p:txBody>
          <a:bodyPr/>
          <a:lstStyle>
            <a:lvl1pPr marL="0" indent="0">
              <a:buNone/>
              <a:defRPr sz="6614"/>
            </a:lvl1pPr>
            <a:lvl2pPr marL="1890019" indent="0">
              <a:buNone/>
              <a:defRPr sz="5787"/>
            </a:lvl2pPr>
            <a:lvl3pPr marL="3780038" indent="0">
              <a:buNone/>
              <a:defRPr sz="4961"/>
            </a:lvl3pPr>
            <a:lvl4pPr marL="5670057" indent="0">
              <a:buNone/>
              <a:defRPr sz="4134"/>
            </a:lvl4pPr>
            <a:lvl5pPr marL="7560076" indent="0">
              <a:buNone/>
              <a:defRPr sz="4134"/>
            </a:lvl5pPr>
            <a:lvl6pPr marL="9450095" indent="0">
              <a:buNone/>
              <a:defRPr sz="4134"/>
            </a:lvl6pPr>
            <a:lvl7pPr marL="11340114" indent="0">
              <a:buNone/>
              <a:defRPr sz="4134"/>
            </a:lvl7pPr>
            <a:lvl8pPr marL="13230134" indent="0">
              <a:buNone/>
              <a:defRPr sz="4134"/>
            </a:lvl8pPr>
            <a:lvl9pPr marL="15120153" indent="0">
              <a:buNone/>
              <a:defRPr sz="4134"/>
            </a:lvl9pPr>
          </a:lstStyle>
          <a:p>
            <a:pPr lvl="0"/>
            <a:r>
              <a:rPr lang="en-US"/>
              <a:t>Click to edit Master text styles</a:t>
            </a:r>
          </a:p>
        </p:txBody>
      </p:sp>
      <p:sp>
        <p:nvSpPr>
          <p:cNvPr id="5" name="Date Placeholder 4"/>
          <p:cNvSpPr>
            <a:spLocks noGrp="1"/>
          </p:cNvSpPr>
          <p:nvPr>
            <p:ph type="dt" sz="half" idx="10"/>
          </p:nvPr>
        </p:nvSpPr>
        <p:spPr/>
        <p:txBody>
          <a:bodyPr/>
          <a:lstStyle/>
          <a:p>
            <a:fld id="{BCF2B0DD-5B6C-4441-AC35-E12BB011B20D}" type="datetimeFigureOut">
              <a:rPr lang="en-US" smtClean="0"/>
              <a:t>5/7/2024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3364462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71563" y="1920028"/>
            <a:ext cx="16255294" cy="6720099"/>
          </a:xfrm>
        </p:spPr>
        <p:txBody>
          <a:bodyPr anchor="b"/>
          <a:lstStyle>
            <a:lvl1pPr>
              <a:defRPr sz="13228"/>
            </a:lvl1pPr>
          </a:lstStyle>
          <a:p>
            <a:r>
              <a:rPr lang="en-US"/>
              <a:t>Click to edit Master title style</a:t>
            </a:r>
            <a:endParaRPr lang="en-US" dirty="0"/>
          </a:p>
        </p:txBody>
      </p:sp>
      <p:sp>
        <p:nvSpPr>
          <p:cNvPr id="3" name="Picture Placeholder 2"/>
          <p:cNvSpPr>
            <a:spLocks noGrp="1" noChangeAspect="1"/>
          </p:cNvSpPr>
          <p:nvPr>
            <p:ph type="pic" idx="1"/>
          </p:nvPr>
        </p:nvSpPr>
        <p:spPr>
          <a:xfrm>
            <a:off x="21426543" y="4146730"/>
            <a:ext cx="25514975" cy="20466969"/>
          </a:xfrm>
        </p:spPr>
        <p:txBody>
          <a:bodyPr anchor="t"/>
          <a:lstStyle>
            <a:lvl1pPr marL="0" indent="0">
              <a:buNone/>
              <a:defRPr sz="13228"/>
            </a:lvl1pPr>
            <a:lvl2pPr marL="1890019" indent="0">
              <a:buNone/>
              <a:defRPr sz="11575"/>
            </a:lvl2pPr>
            <a:lvl3pPr marL="3780038" indent="0">
              <a:buNone/>
              <a:defRPr sz="9921"/>
            </a:lvl3pPr>
            <a:lvl4pPr marL="5670057" indent="0">
              <a:buNone/>
              <a:defRPr sz="8268"/>
            </a:lvl4pPr>
            <a:lvl5pPr marL="7560076" indent="0">
              <a:buNone/>
              <a:defRPr sz="8268"/>
            </a:lvl5pPr>
            <a:lvl6pPr marL="9450095" indent="0">
              <a:buNone/>
              <a:defRPr sz="8268"/>
            </a:lvl6pPr>
            <a:lvl7pPr marL="11340114" indent="0">
              <a:buNone/>
              <a:defRPr sz="8268"/>
            </a:lvl7pPr>
            <a:lvl8pPr marL="13230134" indent="0">
              <a:buNone/>
              <a:defRPr sz="8268"/>
            </a:lvl8pPr>
            <a:lvl9pPr marL="15120153" indent="0">
              <a:buNone/>
              <a:defRPr sz="8268"/>
            </a:lvl9pPr>
          </a:lstStyle>
          <a:p>
            <a:r>
              <a:rPr lang="en-US"/>
              <a:t>Click icon to add picture</a:t>
            </a:r>
            <a:endParaRPr lang="en-US" dirty="0"/>
          </a:p>
        </p:txBody>
      </p:sp>
      <p:sp>
        <p:nvSpPr>
          <p:cNvPr id="4" name="Text Placeholder 3"/>
          <p:cNvSpPr>
            <a:spLocks noGrp="1"/>
          </p:cNvSpPr>
          <p:nvPr>
            <p:ph type="body" sz="half" idx="2"/>
          </p:nvPr>
        </p:nvSpPr>
        <p:spPr>
          <a:xfrm>
            <a:off x="3471563" y="8640127"/>
            <a:ext cx="16255294" cy="16006905"/>
          </a:xfrm>
        </p:spPr>
        <p:txBody>
          <a:bodyPr/>
          <a:lstStyle>
            <a:lvl1pPr marL="0" indent="0">
              <a:buNone/>
              <a:defRPr sz="6614"/>
            </a:lvl1pPr>
            <a:lvl2pPr marL="1890019" indent="0">
              <a:buNone/>
              <a:defRPr sz="5787"/>
            </a:lvl2pPr>
            <a:lvl3pPr marL="3780038" indent="0">
              <a:buNone/>
              <a:defRPr sz="4961"/>
            </a:lvl3pPr>
            <a:lvl4pPr marL="5670057" indent="0">
              <a:buNone/>
              <a:defRPr sz="4134"/>
            </a:lvl4pPr>
            <a:lvl5pPr marL="7560076" indent="0">
              <a:buNone/>
              <a:defRPr sz="4134"/>
            </a:lvl5pPr>
            <a:lvl6pPr marL="9450095" indent="0">
              <a:buNone/>
              <a:defRPr sz="4134"/>
            </a:lvl6pPr>
            <a:lvl7pPr marL="11340114" indent="0">
              <a:buNone/>
              <a:defRPr sz="4134"/>
            </a:lvl7pPr>
            <a:lvl8pPr marL="13230134" indent="0">
              <a:buNone/>
              <a:defRPr sz="4134"/>
            </a:lvl8pPr>
            <a:lvl9pPr marL="15120153" indent="0">
              <a:buNone/>
              <a:defRPr sz="4134"/>
            </a:lvl9pPr>
          </a:lstStyle>
          <a:p>
            <a:pPr lvl="0"/>
            <a:r>
              <a:rPr lang="en-US"/>
              <a:t>Click to edit Master text styles</a:t>
            </a:r>
          </a:p>
        </p:txBody>
      </p:sp>
      <p:sp>
        <p:nvSpPr>
          <p:cNvPr id="5" name="Date Placeholder 4"/>
          <p:cNvSpPr>
            <a:spLocks noGrp="1"/>
          </p:cNvSpPr>
          <p:nvPr>
            <p:ph type="dt" sz="half" idx="10"/>
          </p:nvPr>
        </p:nvSpPr>
        <p:spPr/>
        <p:txBody>
          <a:bodyPr/>
          <a:lstStyle/>
          <a:p>
            <a:fld id="{BCF2B0DD-5B6C-4441-AC35-E12BB011B20D}" type="datetimeFigureOut">
              <a:rPr lang="en-US" smtClean="0"/>
              <a:t>5/7/2024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4C9FC-111F-42CC-92CE-83B496BA96DD}" type="slidenum">
              <a:rPr lang="en-US" smtClean="0"/>
              <a:t>‹#›</a:t>
            </a:fld>
            <a:endParaRPr lang="en-US"/>
          </a:p>
        </p:txBody>
      </p:sp>
    </p:spTree>
    <p:extLst>
      <p:ext uri="{BB962C8B-B14F-4D97-AF65-F5344CB8AC3E}">
        <p14:creationId xmlns:p14="http://schemas.microsoft.com/office/powerpoint/2010/main" val="1489426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64997" y="1533358"/>
            <a:ext cx="43469957" cy="556675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464997" y="7666780"/>
            <a:ext cx="43469957" cy="1827360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464996" y="26693729"/>
            <a:ext cx="11339989" cy="1533356"/>
          </a:xfrm>
          <a:prstGeom prst="rect">
            <a:avLst/>
          </a:prstGeom>
        </p:spPr>
        <p:txBody>
          <a:bodyPr vert="horz" lIns="91440" tIns="45720" rIns="91440" bIns="45720" rtlCol="0" anchor="ctr"/>
          <a:lstStyle>
            <a:lvl1pPr algn="l">
              <a:defRPr sz="4961">
                <a:solidFill>
                  <a:schemeClr val="tx1">
                    <a:tint val="75000"/>
                  </a:schemeClr>
                </a:solidFill>
              </a:defRPr>
            </a:lvl1pPr>
          </a:lstStyle>
          <a:p>
            <a:fld id="{BCF2B0DD-5B6C-4441-AC35-E12BB011B20D}" type="datetimeFigureOut">
              <a:rPr lang="en-US" smtClean="0"/>
              <a:t>5/7/2024</a:t>
            </a:fld>
            <a:endParaRPr lang="en-US"/>
          </a:p>
        </p:txBody>
      </p:sp>
      <p:sp>
        <p:nvSpPr>
          <p:cNvPr id="5" name="Footer Placeholder 4"/>
          <p:cNvSpPr>
            <a:spLocks noGrp="1"/>
          </p:cNvSpPr>
          <p:nvPr>
            <p:ph type="ftr" sz="quarter" idx="3"/>
          </p:nvPr>
        </p:nvSpPr>
        <p:spPr>
          <a:xfrm>
            <a:off x="16694984" y="26693729"/>
            <a:ext cx="17009983" cy="1533356"/>
          </a:xfrm>
          <a:prstGeom prst="rect">
            <a:avLst/>
          </a:prstGeom>
        </p:spPr>
        <p:txBody>
          <a:bodyPr vert="horz" lIns="91440" tIns="45720" rIns="91440" bIns="45720" rtlCol="0" anchor="ctr"/>
          <a:lstStyle>
            <a:lvl1pPr algn="ctr">
              <a:defRPr sz="496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5594965" y="26693729"/>
            <a:ext cx="11339989" cy="1533356"/>
          </a:xfrm>
          <a:prstGeom prst="rect">
            <a:avLst/>
          </a:prstGeom>
        </p:spPr>
        <p:txBody>
          <a:bodyPr vert="horz" lIns="91440" tIns="45720" rIns="91440" bIns="45720" rtlCol="0" anchor="ctr"/>
          <a:lstStyle>
            <a:lvl1pPr algn="r">
              <a:defRPr sz="4961">
                <a:solidFill>
                  <a:schemeClr val="tx1">
                    <a:tint val="75000"/>
                  </a:schemeClr>
                </a:solidFill>
              </a:defRPr>
            </a:lvl1pPr>
          </a:lstStyle>
          <a:p>
            <a:fld id="{9DE4C9FC-111F-42CC-92CE-83B496BA96DD}" type="slidenum">
              <a:rPr lang="en-US" smtClean="0"/>
              <a:t>‹#›</a:t>
            </a:fld>
            <a:endParaRPr lang="en-US"/>
          </a:p>
        </p:txBody>
      </p:sp>
    </p:spTree>
    <p:extLst>
      <p:ext uri="{BB962C8B-B14F-4D97-AF65-F5344CB8AC3E}">
        <p14:creationId xmlns:p14="http://schemas.microsoft.com/office/powerpoint/2010/main" val="370080370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780038" rtl="0" eaLnBrk="1" latinLnBrk="0" hangingPunct="1">
        <a:lnSpc>
          <a:spcPct val="90000"/>
        </a:lnSpc>
        <a:spcBef>
          <a:spcPct val="0"/>
        </a:spcBef>
        <a:buNone/>
        <a:defRPr sz="18189" kern="1200">
          <a:solidFill>
            <a:schemeClr val="tx1"/>
          </a:solidFill>
          <a:latin typeface="+mj-lt"/>
          <a:ea typeface="+mj-ea"/>
          <a:cs typeface="+mj-cs"/>
        </a:defRPr>
      </a:lvl1pPr>
    </p:titleStyle>
    <p:bodyStyle>
      <a:lvl1pPr marL="945010" indent="-945010" algn="l" defTabSz="3780038" rtl="0" eaLnBrk="1" latinLnBrk="0" hangingPunct="1">
        <a:lnSpc>
          <a:spcPct val="90000"/>
        </a:lnSpc>
        <a:spcBef>
          <a:spcPts val="4134"/>
        </a:spcBef>
        <a:buFont typeface="Arial" panose="020B0604020202020204" pitchFamily="34" charset="0"/>
        <a:buChar char="•"/>
        <a:defRPr sz="11575" kern="1200">
          <a:solidFill>
            <a:schemeClr val="tx1"/>
          </a:solidFill>
          <a:latin typeface="+mn-lt"/>
          <a:ea typeface="+mn-ea"/>
          <a:cs typeface="+mn-cs"/>
        </a:defRPr>
      </a:lvl1pPr>
      <a:lvl2pPr marL="2835029" indent="-945010" algn="l" defTabSz="3780038" rtl="0" eaLnBrk="1" latinLnBrk="0" hangingPunct="1">
        <a:lnSpc>
          <a:spcPct val="90000"/>
        </a:lnSpc>
        <a:spcBef>
          <a:spcPts val="2067"/>
        </a:spcBef>
        <a:buFont typeface="Arial" panose="020B0604020202020204" pitchFamily="34" charset="0"/>
        <a:buChar char="•"/>
        <a:defRPr sz="9921" kern="1200">
          <a:solidFill>
            <a:schemeClr val="tx1"/>
          </a:solidFill>
          <a:latin typeface="+mn-lt"/>
          <a:ea typeface="+mn-ea"/>
          <a:cs typeface="+mn-cs"/>
        </a:defRPr>
      </a:lvl2pPr>
      <a:lvl3pPr marL="4725048" indent="-945010" algn="l" defTabSz="3780038" rtl="0" eaLnBrk="1" latinLnBrk="0" hangingPunct="1">
        <a:lnSpc>
          <a:spcPct val="90000"/>
        </a:lnSpc>
        <a:spcBef>
          <a:spcPts val="2067"/>
        </a:spcBef>
        <a:buFont typeface="Arial" panose="020B0604020202020204" pitchFamily="34" charset="0"/>
        <a:buChar char="•"/>
        <a:defRPr sz="8268" kern="1200">
          <a:solidFill>
            <a:schemeClr val="tx1"/>
          </a:solidFill>
          <a:latin typeface="+mn-lt"/>
          <a:ea typeface="+mn-ea"/>
          <a:cs typeface="+mn-cs"/>
        </a:defRPr>
      </a:lvl3pPr>
      <a:lvl4pPr marL="6615067"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4pPr>
      <a:lvl5pPr marL="8505086"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5pPr>
      <a:lvl6pPr marL="10395105"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6pPr>
      <a:lvl7pPr marL="12285124"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7pPr>
      <a:lvl8pPr marL="14175143"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8pPr>
      <a:lvl9pPr marL="16065162"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9pPr>
    </p:bodyStyle>
    <p:otherStyle>
      <a:defPPr>
        <a:defRPr lang="en-US"/>
      </a:defPPr>
      <a:lvl1pPr marL="0" algn="l" defTabSz="3780038" rtl="0" eaLnBrk="1" latinLnBrk="0" hangingPunct="1">
        <a:defRPr sz="7441" kern="1200">
          <a:solidFill>
            <a:schemeClr val="tx1"/>
          </a:solidFill>
          <a:latin typeface="+mn-lt"/>
          <a:ea typeface="+mn-ea"/>
          <a:cs typeface="+mn-cs"/>
        </a:defRPr>
      </a:lvl1pPr>
      <a:lvl2pPr marL="1890019" algn="l" defTabSz="3780038" rtl="0" eaLnBrk="1" latinLnBrk="0" hangingPunct="1">
        <a:defRPr sz="7441" kern="1200">
          <a:solidFill>
            <a:schemeClr val="tx1"/>
          </a:solidFill>
          <a:latin typeface="+mn-lt"/>
          <a:ea typeface="+mn-ea"/>
          <a:cs typeface="+mn-cs"/>
        </a:defRPr>
      </a:lvl2pPr>
      <a:lvl3pPr marL="3780038" algn="l" defTabSz="3780038" rtl="0" eaLnBrk="1" latinLnBrk="0" hangingPunct="1">
        <a:defRPr sz="7441" kern="1200">
          <a:solidFill>
            <a:schemeClr val="tx1"/>
          </a:solidFill>
          <a:latin typeface="+mn-lt"/>
          <a:ea typeface="+mn-ea"/>
          <a:cs typeface="+mn-cs"/>
        </a:defRPr>
      </a:lvl3pPr>
      <a:lvl4pPr marL="5670057" algn="l" defTabSz="3780038" rtl="0" eaLnBrk="1" latinLnBrk="0" hangingPunct="1">
        <a:defRPr sz="7441" kern="1200">
          <a:solidFill>
            <a:schemeClr val="tx1"/>
          </a:solidFill>
          <a:latin typeface="+mn-lt"/>
          <a:ea typeface="+mn-ea"/>
          <a:cs typeface="+mn-cs"/>
        </a:defRPr>
      </a:lvl4pPr>
      <a:lvl5pPr marL="7560076" algn="l" defTabSz="3780038" rtl="0" eaLnBrk="1" latinLnBrk="0" hangingPunct="1">
        <a:defRPr sz="7441" kern="1200">
          <a:solidFill>
            <a:schemeClr val="tx1"/>
          </a:solidFill>
          <a:latin typeface="+mn-lt"/>
          <a:ea typeface="+mn-ea"/>
          <a:cs typeface="+mn-cs"/>
        </a:defRPr>
      </a:lvl5pPr>
      <a:lvl6pPr marL="9450095" algn="l" defTabSz="3780038" rtl="0" eaLnBrk="1" latinLnBrk="0" hangingPunct="1">
        <a:defRPr sz="7441" kern="1200">
          <a:solidFill>
            <a:schemeClr val="tx1"/>
          </a:solidFill>
          <a:latin typeface="+mn-lt"/>
          <a:ea typeface="+mn-ea"/>
          <a:cs typeface="+mn-cs"/>
        </a:defRPr>
      </a:lvl6pPr>
      <a:lvl7pPr marL="11340114" algn="l" defTabSz="3780038" rtl="0" eaLnBrk="1" latinLnBrk="0" hangingPunct="1">
        <a:defRPr sz="7441" kern="1200">
          <a:solidFill>
            <a:schemeClr val="tx1"/>
          </a:solidFill>
          <a:latin typeface="+mn-lt"/>
          <a:ea typeface="+mn-ea"/>
          <a:cs typeface="+mn-cs"/>
        </a:defRPr>
      </a:lvl7pPr>
      <a:lvl8pPr marL="13230134" algn="l" defTabSz="3780038" rtl="0" eaLnBrk="1" latinLnBrk="0" hangingPunct="1">
        <a:defRPr sz="7441" kern="1200">
          <a:solidFill>
            <a:schemeClr val="tx1"/>
          </a:solidFill>
          <a:latin typeface="+mn-lt"/>
          <a:ea typeface="+mn-ea"/>
          <a:cs typeface="+mn-cs"/>
        </a:defRPr>
      </a:lvl8pPr>
      <a:lvl9pPr marL="15120153" algn="l" defTabSz="3780038" rtl="0" eaLnBrk="1" latinLnBrk="0" hangingPunct="1">
        <a:defRPr sz="744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3389/fbuil.2022.914227" TargetMode="External"/><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image" Target="../media/image2.pn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12564" y="1813319"/>
            <a:ext cx="14547829" cy="1861279"/>
          </a:xfrm>
        </p:spPr>
        <p:txBody>
          <a:bodyPr anchor="t" anchorCtr="0">
            <a:noAutofit/>
          </a:bodyPr>
          <a:lstStyle/>
          <a:p>
            <a:pPr algn="l"/>
            <a:r>
              <a:rPr lang="en-US" sz="5400" b="1" i="1" dirty="0"/>
              <a:t>Environmental Impact of Ground Source Heat Pumps versus Air Source Heat Pumps in different climates</a:t>
            </a:r>
            <a:endParaRPr lang="en-GB" sz="5400" dirty="0"/>
          </a:p>
        </p:txBody>
      </p:sp>
      <p:sp>
        <p:nvSpPr>
          <p:cNvPr id="5" name="Subtitle 4"/>
          <p:cNvSpPr>
            <a:spLocks noGrp="1"/>
          </p:cNvSpPr>
          <p:nvPr>
            <p:ph type="subTitle" idx="1"/>
          </p:nvPr>
        </p:nvSpPr>
        <p:spPr>
          <a:xfrm>
            <a:off x="1412564" y="4015935"/>
            <a:ext cx="14400000" cy="2313270"/>
          </a:xfrm>
        </p:spPr>
        <p:txBody>
          <a:bodyPr>
            <a:noAutofit/>
          </a:bodyPr>
          <a:lstStyle/>
          <a:p>
            <a:pPr algn="l">
              <a:spcBef>
                <a:spcPts val="0"/>
              </a:spcBef>
            </a:pPr>
            <a:r>
              <a:rPr lang="en-US" sz="2800" dirty="0" err="1">
                <a:latin typeface="+mj-lt"/>
              </a:rPr>
              <a:t>Lazaros</a:t>
            </a:r>
            <a:r>
              <a:rPr lang="en-US" sz="2800" dirty="0">
                <a:latin typeface="+mj-lt"/>
              </a:rPr>
              <a:t> </a:t>
            </a:r>
            <a:r>
              <a:rPr lang="en-US" sz="2800" dirty="0" smtClean="0">
                <a:latin typeface="+mj-lt"/>
              </a:rPr>
              <a:t>Aresti</a:t>
            </a:r>
            <a:r>
              <a:rPr lang="en-US" sz="2800" baseline="30000" dirty="0" smtClean="0">
                <a:latin typeface="+mj-lt"/>
              </a:rPr>
              <a:t>1,2</a:t>
            </a:r>
            <a:r>
              <a:rPr lang="en-US" sz="2800" dirty="0" smtClean="0">
                <a:latin typeface="+mj-lt"/>
              </a:rPr>
              <a:t> </a:t>
            </a:r>
            <a:r>
              <a:rPr lang="en-US" sz="2800" dirty="0">
                <a:latin typeface="+mj-lt"/>
              </a:rPr>
              <a:t>and Paul Christodoulides</a:t>
            </a:r>
            <a:r>
              <a:rPr lang="en-US" sz="2800" baseline="30000" dirty="0">
                <a:latin typeface="+mj-lt"/>
              </a:rPr>
              <a:t>1,2</a:t>
            </a:r>
          </a:p>
          <a:p>
            <a:pPr algn="l">
              <a:spcBef>
                <a:spcPts val="0"/>
              </a:spcBef>
            </a:pPr>
            <a:endParaRPr lang="en-US" sz="2800" dirty="0">
              <a:latin typeface="+mj-lt"/>
            </a:endParaRPr>
          </a:p>
          <a:p>
            <a:pPr algn="l">
              <a:spcBef>
                <a:spcPts val="0"/>
              </a:spcBef>
            </a:pPr>
            <a:r>
              <a:rPr lang="en-US" sz="2800" baseline="30000" dirty="0">
                <a:latin typeface="+mj-lt"/>
              </a:rPr>
              <a:t>1</a:t>
            </a:r>
            <a:r>
              <a:rPr lang="en-US" sz="2800" dirty="0">
                <a:latin typeface="+mj-lt"/>
              </a:rPr>
              <a:t> EMERGE </a:t>
            </a:r>
            <a:r>
              <a:rPr lang="en-US" sz="2800" dirty="0" err="1">
                <a:latin typeface="+mj-lt"/>
              </a:rPr>
              <a:t>CoE</a:t>
            </a:r>
            <a:r>
              <a:rPr lang="en-US" sz="2800" dirty="0">
                <a:latin typeface="+mj-lt"/>
              </a:rPr>
              <a:t>, </a:t>
            </a:r>
            <a:r>
              <a:rPr lang="en-US" sz="2800" dirty="0" err="1">
                <a:latin typeface="+mj-lt"/>
              </a:rPr>
              <a:t>Lemesos</a:t>
            </a:r>
            <a:r>
              <a:rPr lang="en-US" sz="2800" dirty="0">
                <a:latin typeface="+mj-lt"/>
              </a:rPr>
              <a:t>, Cyprus,</a:t>
            </a:r>
            <a:endParaRPr lang="en-GB" sz="2800" dirty="0">
              <a:latin typeface="+mj-lt"/>
            </a:endParaRPr>
          </a:p>
          <a:p>
            <a:pPr algn="l">
              <a:spcBef>
                <a:spcPts val="0"/>
              </a:spcBef>
            </a:pPr>
            <a:r>
              <a:rPr lang="en-US" sz="2800" baseline="30000" dirty="0">
                <a:latin typeface="+mj-lt"/>
              </a:rPr>
              <a:t>2</a:t>
            </a:r>
            <a:r>
              <a:rPr lang="en-US" sz="2800" dirty="0">
                <a:latin typeface="+mj-lt"/>
              </a:rPr>
              <a:t> Faculty of Engineering and Technology, Cyprus University of Technology, </a:t>
            </a:r>
            <a:r>
              <a:rPr lang="en-US" sz="2800" dirty="0" err="1">
                <a:latin typeface="+mj-lt"/>
              </a:rPr>
              <a:t>Lemesos</a:t>
            </a:r>
            <a:r>
              <a:rPr lang="en-US" sz="2800" dirty="0">
                <a:latin typeface="+mj-lt"/>
              </a:rPr>
              <a:t>, Cyprus </a:t>
            </a:r>
            <a:endParaRPr lang="en-GB" sz="2800" dirty="0">
              <a:latin typeface="+mj-lt"/>
            </a:endParaRPr>
          </a:p>
          <a:p>
            <a:pPr algn="l">
              <a:spcBef>
                <a:spcPts val="0"/>
              </a:spcBef>
            </a:pPr>
            <a:r>
              <a:rPr lang="en-US" sz="2800" dirty="0">
                <a:latin typeface="+mj-lt"/>
              </a:rPr>
              <a:t>*Correspondence: </a:t>
            </a:r>
            <a:r>
              <a:rPr lang="en-US" sz="2800" dirty="0" smtClean="0">
                <a:latin typeface="+mj-lt"/>
              </a:rPr>
              <a:t>lg.aresti@edu.cut.ac.cy</a:t>
            </a:r>
            <a:endParaRPr lang="en-US" sz="2800" dirty="0">
              <a:latin typeface="+mj-lt"/>
            </a:endParaRPr>
          </a:p>
        </p:txBody>
      </p:sp>
      <p:pic>
        <p:nvPicPr>
          <p:cNvPr id="1026" name="Picture 2" descr="Image result for cut.ac.cy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98182" y="3870123"/>
            <a:ext cx="2933833" cy="1177937"/>
          </a:xfrm>
          <a:prstGeom prst="rect">
            <a:avLst/>
          </a:prstGeom>
          <a:noFill/>
          <a:extLst>
            <a:ext uri="{909E8E84-426E-40DD-AFC4-6F175D3DCCD1}">
              <a14:hiddenFill xmlns:a14="http://schemas.microsoft.com/office/drawing/2010/main">
                <a:solidFill>
                  <a:srgbClr val="FFFFFF"/>
                </a:solidFill>
              </a14:hiddenFill>
            </a:ext>
          </a:extLst>
        </p:spPr>
      </p:pic>
      <p:sp>
        <p:nvSpPr>
          <p:cNvPr id="29" name="Rectangle 28"/>
          <p:cNvSpPr/>
          <p:nvPr/>
        </p:nvSpPr>
        <p:spPr>
          <a:xfrm>
            <a:off x="16348105" y="1795839"/>
            <a:ext cx="14400000" cy="10433625"/>
          </a:xfrm>
          <a:prstGeom prst="rect">
            <a:avLst/>
          </a:prstGeom>
        </p:spPr>
        <p:txBody>
          <a:bodyPr wrap="square">
            <a:spAutoFit/>
          </a:bodyPr>
          <a:lstStyle/>
          <a:p>
            <a:pPr algn="just"/>
            <a:r>
              <a:rPr lang="en-US" sz="2800" b="1" dirty="0"/>
              <a:t>Methodology</a:t>
            </a:r>
          </a:p>
          <a:p>
            <a:pPr algn="just"/>
            <a:endParaRPr lang="en-US" sz="2800" b="1" dirty="0"/>
          </a:p>
          <a:p>
            <a:pPr marL="217522" indent="-217522" algn="just">
              <a:buFont typeface="Wingdings" panose="05000000000000000000" pitchFamily="2" charset="2"/>
              <a:buChar char="v"/>
            </a:pPr>
            <a:r>
              <a:rPr lang="en-GB" sz="2800" dirty="0"/>
              <a:t>Ground Source Heat Pumps (GSHPs) form one of the most well-known types of geothermal energy systems, and are typically compared with the Air Source Heat Pumps (ASHP). </a:t>
            </a:r>
            <a:r>
              <a:rPr lang="en-US" sz="2800" dirty="0"/>
              <a:t>The GSHPs, compared to ASHPs, exhibit significantly higher performance but with a greater initial cost (higher investment).</a:t>
            </a:r>
          </a:p>
          <a:p>
            <a:pPr marL="217522" indent="-217522" algn="just">
              <a:buFont typeface="Wingdings" panose="05000000000000000000" pitchFamily="2" charset="2"/>
              <a:buChar char="v"/>
            </a:pPr>
            <a:endParaRPr lang="en-US" sz="2800" dirty="0"/>
          </a:p>
          <a:p>
            <a:pPr marL="217522" indent="-217522" algn="just">
              <a:buFont typeface="Wingdings" panose="05000000000000000000" pitchFamily="2" charset="2"/>
              <a:buChar char="v"/>
            </a:pPr>
            <a:r>
              <a:rPr lang="en-US" sz="2800" dirty="0"/>
              <a:t>The heating and cooling loads for 7 cases (European cities in different countries), namely </a:t>
            </a:r>
            <a:r>
              <a:rPr lang="en-US" sz="2800" dirty="0" err="1"/>
              <a:t>Lefkosia</a:t>
            </a:r>
            <a:r>
              <a:rPr lang="en-US" sz="2800" dirty="0"/>
              <a:t>–Cyprus(CY), Seville–Spain(ES), Bologna–Italy(IT), Lisbon–Portugal(PT), Belgrade–Serbia(SRB), Berlin-Germany(DE), Stockholm–Sweden(SE), are considered here, shown in Figure 1. The residential heating and cooling loads data, as well as the ground thermal characteristics for each area, are used as input to GLD (Ground Loop Design, Thermal Dynamics Inc., MN, USA).</a:t>
            </a:r>
          </a:p>
          <a:p>
            <a:pPr marL="217522" indent="-217522" algn="just">
              <a:buFont typeface="Wingdings" panose="05000000000000000000" pitchFamily="2" charset="2"/>
              <a:buChar char="v"/>
            </a:pPr>
            <a:endParaRPr lang="en-US" sz="2800" dirty="0"/>
          </a:p>
          <a:p>
            <a:pPr marL="217522" indent="-217522" algn="just">
              <a:buFont typeface="Wingdings" panose="05000000000000000000" pitchFamily="2" charset="2"/>
              <a:buChar char="v"/>
            </a:pPr>
            <a:r>
              <a:rPr lang="en-US" sz="2800" dirty="0"/>
              <a:t>The system boundaries for the GSHP systems with different types of GHEs are presented in Figure 2. A cradle-to-grave approach impact has been adopted with the boundaries including the extraction and process of raw materials, transportation, installation and operation related only to the GHEs and not the HPs.</a:t>
            </a:r>
          </a:p>
          <a:p>
            <a:pPr marL="217522" indent="-217522" algn="just">
              <a:buFont typeface="Wingdings" panose="05000000000000000000" pitchFamily="2" charset="2"/>
              <a:buChar char="v"/>
            </a:pPr>
            <a:endParaRPr lang="en-US" sz="2800" dirty="0"/>
          </a:p>
          <a:p>
            <a:pPr marL="217522" indent="-217522" algn="just">
              <a:buFont typeface="Wingdings" panose="05000000000000000000" pitchFamily="2" charset="2"/>
              <a:buChar char="v"/>
            </a:pPr>
            <a:r>
              <a:rPr lang="en-US" sz="2800" dirty="0"/>
              <a:t>The operation stage is considered for the lifetime of the system. In this study the lifetime of the HP is set at 15 years (note that for the GHE, it can be higher). The operation of the system depends on the annual heating energy demand and the performance of the system (related to operation process, see Table 1). The electricity demand of each system, estimated using the COP of each system, is presented in Table 1, where the COP for each of the different GSHP systems was estimated using the GLD software, as presented in Figure 1.</a:t>
            </a:r>
          </a:p>
        </p:txBody>
      </p:sp>
      <p:sp>
        <p:nvSpPr>
          <p:cNvPr id="42" name="TextBox 41">
            <a:extLst>
              <a:ext uri="{FF2B5EF4-FFF2-40B4-BE49-F238E27FC236}">
                <a16:creationId xmlns:a16="http://schemas.microsoft.com/office/drawing/2014/main" xmlns="" id="{05E291D7-64B5-494B-BCE9-306ECF23400A}"/>
              </a:ext>
            </a:extLst>
          </p:cNvPr>
          <p:cNvSpPr txBox="1"/>
          <p:nvPr/>
        </p:nvSpPr>
        <p:spPr>
          <a:xfrm>
            <a:off x="3518870" y="23736887"/>
            <a:ext cx="10058438" cy="954107"/>
          </a:xfrm>
          <a:prstGeom prst="rect">
            <a:avLst/>
          </a:prstGeom>
          <a:noFill/>
        </p:spPr>
        <p:txBody>
          <a:bodyPr wrap="square" rtlCol="0">
            <a:spAutoFit/>
          </a:bodyPr>
          <a:lstStyle/>
          <a:p>
            <a:pPr algn="ctr"/>
            <a:r>
              <a:rPr lang="en-US" sz="2800" i="1" dirty="0"/>
              <a:t>Fig. 1. Yearly heating and cooling loads per country for the same dwelling under investigation</a:t>
            </a:r>
          </a:p>
        </p:txBody>
      </p:sp>
      <p:sp>
        <p:nvSpPr>
          <p:cNvPr id="35" name="Rectangle 34">
            <a:extLst>
              <a:ext uri="{FF2B5EF4-FFF2-40B4-BE49-F238E27FC236}">
                <a16:creationId xmlns:a16="http://schemas.microsoft.com/office/drawing/2014/main" xmlns="" id="{1F97DF1B-0002-4099-AC27-6953CA2BDDAA}"/>
              </a:ext>
            </a:extLst>
          </p:cNvPr>
          <p:cNvSpPr/>
          <p:nvPr/>
        </p:nvSpPr>
        <p:spPr>
          <a:xfrm>
            <a:off x="725214" y="409903"/>
            <a:ext cx="49030758" cy="27983236"/>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39"/>
          </a:p>
        </p:txBody>
      </p:sp>
      <p:sp>
        <p:nvSpPr>
          <p:cNvPr id="59" name="Rectangle 58">
            <a:extLst>
              <a:ext uri="{FF2B5EF4-FFF2-40B4-BE49-F238E27FC236}">
                <a16:creationId xmlns:a16="http://schemas.microsoft.com/office/drawing/2014/main" xmlns="" id="{CD6E6898-F897-47D9-A00C-1EC496340FC1}"/>
              </a:ext>
            </a:extLst>
          </p:cNvPr>
          <p:cNvSpPr/>
          <p:nvPr/>
        </p:nvSpPr>
        <p:spPr>
          <a:xfrm>
            <a:off x="1412564" y="6759022"/>
            <a:ext cx="14547828" cy="9140964"/>
          </a:xfrm>
          <a:prstGeom prst="rect">
            <a:avLst/>
          </a:prstGeom>
        </p:spPr>
        <p:txBody>
          <a:bodyPr wrap="square">
            <a:spAutoFit/>
          </a:bodyPr>
          <a:lstStyle/>
          <a:p>
            <a:pPr algn="just"/>
            <a:r>
              <a:rPr lang="en-US" sz="2800" b="1" dirty="0">
                <a:solidFill>
                  <a:srgbClr val="000000"/>
                </a:solidFill>
              </a:rPr>
              <a:t>Rationale and Summary</a:t>
            </a:r>
          </a:p>
          <a:p>
            <a:pPr algn="just"/>
            <a:endParaRPr lang="en-US" sz="2800" b="1" dirty="0">
              <a:solidFill>
                <a:srgbClr val="000000"/>
              </a:solidFill>
            </a:endParaRPr>
          </a:p>
          <a:p>
            <a:pPr algn="just"/>
            <a:r>
              <a:rPr lang="en-US" sz="2800" dirty="0"/>
              <a:t>Following the European Union (EU) targets towards the “Fit for 55”, the heat pump (HP) sales have seen an increase. The recent increasing demand in the utilization of HP towards space heating and cooling, underscores the pivotal role of Shallow Geothermal Energy (SGE) systems and the Ground Source Heat Pumps (GSHPs). Although GSHPs exhibit higher performance compared to Air Source Heat Pumps (ASHPs), the high initial cost and the consequent long payback period has been a preventive factor for the GSHP systems. The GSHP systems however also benefit for additional CO2 reduction. The evolving efficiency of ASHP systems in recent studies challenge the perceived advantages associated with GSHPs, particularly in light of the continual refinement of ASHP systems.</a:t>
            </a:r>
          </a:p>
          <a:p>
            <a:pPr algn="just"/>
            <a:endParaRPr lang="en-US" sz="2800" dirty="0"/>
          </a:p>
          <a:p>
            <a:pPr algn="just"/>
            <a:r>
              <a:rPr lang="en-US" sz="2800" dirty="0"/>
              <a:t>This research embarks upon a comprehensive analysis to compare the environmental impacts, in terms of CO2 emissions, between ASHP and GSHP systems using different case studies. High insulation profile case studies were considered, following the nearly Zero Energy Buildings (</a:t>
            </a:r>
            <a:r>
              <a:rPr lang="en-US" sz="2800" dirty="0" err="1"/>
              <a:t>nZEB</a:t>
            </a:r>
            <a:r>
              <a:rPr lang="en-US" sz="2800" dirty="0"/>
              <a:t>) technical characteristics. The current study engages a Life Cycle Analysis (LCA) with the </a:t>
            </a:r>
            <a:r>
              <a:rPr lang="en-US" sz="2800" dirty="0" err="1"/>
              <a:t>OpenLCA</a:t>
            </a:r>
            <a:r>
              <a:rPr lang="en-US" sz="2800" dirty="0"/>
              <a:t> software in conjunction with the </a:t>
            </a:r>
            <a:r>
              <a:rPr lang="en-US" sz="2800" dirty="0" err="1"/>
              <a:t>Ecoinvent</a:t>
            </a:r>
            <a:r>
              <a:rPr lang="en-US" sz="2800" dirty="0"/>
              <a:t> database, and the employment of the </a:t>
            </a:r>
            <a:r>
              <a:rPr lang="en-US" sz="2800" dirty="0" err="1"/>
              <a:t>ReCipe</a:t>
            </a:r>
            <a:r>
              <a:rPr lang="en-US" sz="2800" dirty="0"/>
              <a:t> impact method, from a midpoint perspective. The findings derived from this investigation demonstrate a favorable performance of the GSHP systems where there is an increasing demanding in heating such as in the retrofitting cases. Hence, this research highlights the important environmental implications of employing the GSHPs over the use of ASHPs.</a:t>
            </a:r>
          </a:p>
        </p:txBody>
      </p:sp>
      <p:sp>
        <p:nvSpPr>
          <p:cNvPr id="34" name="TextBox 33"/>
          <p:cNvSpPr txBox="1"/>
          <p:nvPr/>
        </p:nvSpPr>
        <p:spPr>
          <a:xfrm>
            <a:off x="36169061" y="20364770"/>
            <a:ext cx="9923432" cy="7201972"/>
          </a:xfrm>
          <a:prstGeom prst="rect">
            <a:avLst/>
          </a:prstGeom>
          <a:noFill/>
        </p:spPr>
        <p:txBody>
          <a:bodyPr wrap="square" rtlCol="0">
            <a:spAutoFit/>
          </a:bodyPr>
          <a:lstStyle/>
          <a:p>
            <a:r>
              <a:rPr lang="en-US" sz="2800" b="1" dirty="0"/>
              <a:t>Selected References</a:t>
            </a:r>
          </a:p>
          <a:p>
            <a:pPr marL="217522" lvl="1"/>
            <a:endParaRPr lang="en-US" sz="2000" dirty="0"/>
          </a:p>
          <a:p>
            <a:pPr marL="217522" lvl="1"/>
            <a:r>
              <a:rPr lang="en-US" sz="1800" dirty="0"/>
              <a:t>N. Bartolini, A. </a:t>
            </a:r>
            <a:r>
              <a:rPr lang="en-US" sz="1800" dirty="0" err="1"/>
              <a:t>Casasso</a:t>
            </a:r>
            <a:r>
              <a:rPr lang="en-US" sz="1800" dirty="0"/>
              <a:t>, C. Bianco, R. </a:t>
            </a:r>
            <a:r>
              <a:rPr lang="en-US" sz="1800" dirty="0" err="1"/>
              <a:t>Sethi</a:t>
            </a:r>
            <a:r>
              <a:rPr lang="en-US" sz="1800" dirty="0"/>
              <a:t>, Environmental and Economic Impact of the Antifreeze Agents in Geothermal Heat Exchangers, Energies. 13 (2020) 5653. doi:10.3390/en13215653</a:t>
            </a:r>
          </a:p>
          <a:p>
            <a:pPr marL="217522" lvl="1"/>
            <a:endParaRPr lang="en-US" sz="1800" dirty="0"/>
          </a:p>
          <a:p>
            <a:pPr marL="217522" lvl="1"/>
            <a:r>
              <a:rPr lang="en-US" sz="1800" dirty="0"/>
              <a:t>L. Aresti, P. </a:t>
            </a:r>
            <a:r>
              <a:rPr lang="en-US" sz="1800" dirty="0" err="1"/>
              <a:t>Christodoulides</a:t>
            </a:r>
            <a:r>
              <a:rPr lang="en-US" sz="1800" dirty="0"/>
              <a:t>, G.A. </a:t>
            </a:r>
            <a:r>
              <a:rPr lang="en-US" sz="1800" dirty="0" err="1"/>
              <a:t>Florides</a:t>
            </a:r>
            <a:r>
              <a:rPr lang="en-US" sz="1800" dirty="0"/>
              <a:t>, An investigation on the environmental impact of various Ground Heat Exchangers configurations, Renew. Energy. 171 (2021) 592–605. </a:t>
            </a:r>
            <a:r>
              <a:rPr lang="en-US" sz="1800" dirty="0" smtClean="0"/>
              <a:t>doi:10.1016/j.renene.2021.02.120</a:t>
            </a:r>
            <a:endParaRPr lang="en-US" sz="1800" dirty="0"/>
          </a:p>
          <a:p>
            <a:pPr marL="217522" lvl="1"/>
            <a:endParaRPr lang="en-US" sz="1800" dirty="0"/>
          </a:p>
          <a:p>
            <a:pPr marL="217522" lvl="1"/>
            <a:r>
              <a:rPr lang="en-US" sz="1800" dirty="0" smtClean="0"/>
              <a:t>L. </a:t>
            </a:r>
            <a:r>
              <a:rPr lang="en-US" sz="1800" dirty="0" err="1" smtClean="0"/>
              <a:t>Arestii</a:t>
            </a:r>
            <a:r>
              <a:rPr lang="en-US" sz="1800" dirty="0" smtClean="0"/>
              <a:t>, G. A. </a:t>
            </a:r>
            <a:r>
              <a:rPr lang="en-US" sz="1800" dirty="0" err="1"/>
              <a:t>Florides</a:t>
            </a:r>
            <a:r>
              <a:rPr lang="en-US" sz="1800" dirty="0"/>
              <a:t>, </a:t>
            </a:r>
            <a:r>
              <a:rPr lang="en-US" sz="1800" dirty="0" smtClean="0"/>
              <a:t>A. </a:t>
            </a:r>
            <a:r>
              <a:rPr lang="en-US" sz="1800" dirty="0" err="1" smtClean="0"/>
              <a:t>Skaliontas</a:t>
            </a:r>
            <a:r>
              <a:rPr lang="en-US" sz="1800" dirty="0" smtClean="0"/>
              <a:t>, P. Christodoulides, </a:t>
            </a:r>
            <a:r>
              <a:rPr lang="en-US" sz="1800" dirty="0"/>
              <a:t>Environmental Impact of Ground Source Heat Pump Systems: A Comparative Investigation From South to North Europe. Frontiers in Built Environment, </a:t>
            </a:r>
            <a:r>
              <a:rPr lang="en-US" sz="1800" dirty="0" smtClean="0"/>
              <a:t>8 (2022) </a:t>
            </a:r>
            <a:r>
              <a:rPr lang="en-US" sz="1800" dirty="0"/>
              <a:t>914227</a:t>
            </a:r>
            <a:r>
              <a:rPr lang="en-US" sz="1800" dirty="0"/>
              <a:t>. </a:t>
            </a:r>
            <a:r>
              <a:rPr lang="en-US" sz="1800" dirty="0" smtClean="0"/>
              <a:t>doi:10.3389/fbuil.2022.914227</a:t>
            </a:r>
            <a:endParaRPr lang="en-US" sz="1800" dirty="0"/>
          </a:p>
          <a:p>
            <a:pPr marL="217522" lvl="1"/>
            <a:endParaRPr lang="en-US" sz="1800" dirty="0"/>
          </a:p>
          <a:p>
            <a:pPr marL="217522" lvl="1"/>
            <a:r>
              <a:rPr lang="en-US" sz="1800" dirty="0"/>
              <a:t>P. </a:t>
            </a:r>
            <a:r>
              <a:rPr lang="en-US" sz="1800" dirty="0" err="1"/>
              <a:t>Christodoulides</a:t>
            </a:r>
            <a:r>
              <a:rPr lang="en-US" sz="1800" dirty="0"/>
              <a:t>, L. Aresti, G. </a:t>
            </a:r>
            <a:r>
              <a:rPr lang="en-US" sz="1800" dirty="0" err="1"/>
              <a:t>Florides</a:t>
            </a:r>
            <a:r>
              <a:rPr lang="en-US" sz="1800" dirty="0"/>
              <a:t>, Air-conditioning of a typical house in moderate climates with Ground Source Heat Pumps and cost comparison with Air Source Heat Pumps, Appl. Therm. Eng. 158 (2019) 113772. doi:10.1016/j.applthermaleng.2019.113772</a:t>
            </a:r>
          </a:p>
          <a:p>
            <a:pPr marL="217522" lvl="1"/>
            <a:endParaRPr lang="en-US" sz="1800" dirty="0"/>
          </a:p>
          <a:p>
            <a:pPr marL="217522" lvl="1"/>
            <a:r>
              <a:rPr lang="en-US" sz="1800" dirty="0"/>
              <a:t>C.J. </a:t>
            </a:r>
            <a:r>
              <a:rPr lang="en-US" sz="1800" dirty="0" err="1"/>
              <a:t>Koroneos</a:t>
            </a:r>
            <a:r>
              <a:rPr lang="en-US" sz="1800" dirty="0"/>
              <a:t>, E.A. </a:t>
            </a:r>
            <a:r>
              <a:rPr lang="en-US" sz="1800" dirty="0" err="1"/>
              <a:t>Nanaki</a:t>
            </a:r>
            <a:r>
              <a:rPr lang="en-US" sz="1800" dirty="0"/>
              <a:t>, Environmental impact assessment of a ground source heat pump system in Greece, </a:t>
            </a:r>
            <a:r>
              <a:rPr lang="en-US" sz="1800" dirty="0" err="1"/>
              <a:t>Geothermics</a:t>
            </a:r>
            <a:r>
              <a:rPr lang="en-US" sz="1800" dirty="0"/>
              <a:t>. 65 (2017) 1–9. doi:10.1016/j.geothermics.2016.08.005.</a:t>
            </a:r>
            <a:br>
              <a:rPr lang="en-US" sz="1800" dirty="0"/>
            </a:br>
            <a:endParaRPr lang="en-US" sz="1800" dirty="0"/>
          </a:p>
          <a:p>
            <a:pPr marL="217522" lvl="1"/>
            <a:r>
              <a:rPr lang="en-US" sz="1800" dirty="0"/>
              <a:t>B. Greening, A. </a:t>
            </a:r>
            <a:r>
              <a:rPr lang="en-US" sz="1800" dirty="0" err="1"/>
              <a:t>Azapagic</a:t>
            </a:r>
            <a:r>
              <a:rPr lang="en-US" sz="1800" dirty="0"/>
              <a:t>, Domestic heat pumps: Life cycle environmental impacts and potential implications for the UK, Energy. 39 (2012) 205–217. doi:10.1016/j.energy.2012.01.028</a:t>
            </a:r>
          </a:p>
          <a:p>
            <a:pPr marL="217522" lvl="1"/>
            <a:endParaRPr lang="en-US" sz="1800" dirty="0"/>
          </a:p>
          <a:p>
            <a:pPr marL="217522" lvl="1"/>
            <a:r>
              <a:rPr lang="en-US" sz="1800" dirty="0"/>
              <a:t>P. Blum, G. </a:t>
            </a:r>
            <a:r>
              <a:rPr lang="en-US" sz="1800" dirty="0" err="1"/>
              <a:t>Campillo</a:t>
            </a:r>
            <a:r>
              <a:rPr lang="en-US" sz="1800" dirty="0"/>
              <a:t>, W. </a:t>
            </a:r>
            <a:r>
              <a:rPr lang="en-US" sz="1800" dirty="0" err="1"/>
              <a:t>Münch</a:t>
            </a:r>
            <a:r>
              <a:rPr lang="en-US" sz="1800" dirty="0"/>
              <a:t>, T. </a:t>
            </a:r>
            <a:r>
              <a:rPr lang="en-US" sz="1800" dirty="0" err="1"/>
              <a:t>Kölbel</a:t>
            </a:r>
            <a:r>
              <a:rPr lang="en-US" sz="1800" dirty="0"/>
              <a:t>, CO2 savings of ground source heat pump systems – A regional analysis, Renew. Energy. 35 (2010) 122–127. doi:10.1016/j.renene.2009.03.034</a:t>
            </a:r>
          </a:p>
        </p:txBody>
      </p:sp>
      <p:sp>
        <p:nvSpPr>
          <p:cNvPr id="36" name="TextBox 35"/>
          <p:cNvSpPr txBox="1"/>
          <p:nvPr/>
        </p:nvSpPr>
        <p:spPr>
          <a:xfrm>
            <a:off x="31220299" y="1817779"/>
            <a:ext cx="14400000" cy="6986528"/>
          </a:xfrm>
          <a:prstGeom prst="rect">
            <a:avLst/>
          </a:prstGeom>
          <a:noFill/>
        </p:spPr>
        <p:txBody>
          <a:bodyPr wrap="square" rtlCol="0">
            <a:spAutoFit/>
          </a:bodyPr>
          <a:lstStyle/>
          <a:p>
            <a:pPr algn="just"/>
            <a:r>
              <a:rPr lang="en-GB" sz="2800" b="1" dirty="0"/>
              <a:t>Results and Discussion</a:t>
            </a:r>
          </a:p>
          <a:p>
            <a:pPr algn="just"/>
            <a:endParaRPr lang="en-GB" sz="2800" dirty="0"/>
          </a:p>
          <a:p>
            <a:pPr marL="230655" indent="-230655" algn="just">
              <a:buFont typeface="Wingdings" panose="05000000000000000000" pitchFamily="2" charset="2"/>
              <a:buChar char="v"/>
            </a:pPr>
            <a:r>
              <a:rPr lang="en-US" sz="2800" dirty="0"/>
              <a:t>The highest manufacturing impact was produced by the coaxial configuration in all cases (countries), with the highest of these being in SE. For all cases the ASHP system produces the highest impact, except for the case of SE, where all types of GSHP systems have a higher GWP impact than </a:t>
            </a:r>
            <a:r>
              <a:rPr lang="en-US" sz="2800" dirty="0" smtClean="0"/>
              <a:t>ASHP (see Figure 3). </a:t>
            </a:r>
            <a:endParaRPr lang="en-US" sz="2800" dirty="0"/>
          </a:p>
          <a:p>
            <a:pPr marL="230655" indent="-230655" algn="just">
              <a:buFont typeface="Wingdings" panose="05000000000000000000" pitchFamily="2" charset="2"/>
              <a:buChar char="v"/>
            </a:pPr>
            <a:endParaRPr lang="en-US" sz="2800" dirty="0"/>
          </a:p>
          <a:p>
            <a:pPr marL="230655" indent="-230655" algn="just">
              <a:buFont typeface="Wingdings" panose="05000000000000000000" pitchFamily="2" charset="2"/>
              <a:buChar char="v"/>
            </a:pPr>
            <a:r>
              <a:rPr lang="en-US" sz="2800" dirty="0"/>
              <a:t>ASHP system corresponding to 100% has different values (per FU) for each country, namely 3.12×10</a:t>
            </a:r>
            <a:r>
              <a:rPr lang="en-US" sz="2800" baseline="30000" dirty="0"/>
              <a:t>4</a:t>
            </a:r>
            <a:r>
              <a:rPr lang="en-US" sz="2800" dirty="0"/>
              <a:t>, 1.09×10</a:t>
            </a:r>
            <a:r>
              <a:rPr lang="en-US" sz="2800" baseline="30000" dirty="0"/>
              <a:t>4</a:t>
            </a:r>
            <a:r>
              <a:rPr lang="en-US" sz="2800" dirty="0"/>
              <a:t>, 2.05×10</a:t>
            </a:r>
            <a:r>
              <a:rPr lang="en-US" sz="2800" baseline="30000" dirty="0"/>
              <a:t>4</a:t>
            </a:r>
            <a:r>
              <a:rPr lang="en-US" sz="2800" dirty="0"/>
              <a:t>, 7.63×10</a:t>
            </a:r>
            <a:r>
              <a:rPr lang="en-US" sz="2800" baseline="30000" dirty="0"/>
              <a:t>3</a:t>
            </a:r>
            <a:r>
              <a:rPr lang="en-US" sz="2800" dirty="0"/>
              <a:t>, 2.49×10</a:t>
            </a:r>
            <a:r>
              <a:rPr lang="en-US" sz="2800" baseline="30000" dirty="0"/>
              <a:t>4</a:t>
            </a:r>
            <a:r>
              <a:rPr lang="en-US" sz="2800" dirty="0"/>
              <a:t>, 4.38×10</a:t>
            </a:r>
            <a:r>
              <a:rPr lang="en-US" sz="2800" baseline="30000" dirty="0"/>
              <a:t>4</a:t>
            </a:r>
            <a:r>
              <a:rPr lang="en-US" sz="2800" dirty="0"/>
              <a:t>, and 6.71×10</a:t>
            </a:r>
            <a:r>
              <a:rPr lang="en-US" sz="2800" baseline="30000" dirty="0"/>
              <a:t>3</a:t>
            </a:r>
            <a:r>
              <a:rPr lang="en-US" sz="2800" dirty="0"/>
              <a:t> kg CO2-eq for CY, ES, IT, PT, SRB, DE and SE respectively. The GWP impacts for all cases, except SE, are lower by 13–43%, while for SE higher by 11–18%.</a:t>
            </a:r>
          </a:p>
          <a:p>
            <a:pPr marL="230655" indent="-230655" algn="just">
              <a:buFont typeface="Wingdings" panose="05000000000000000000" pitchFamily="2" charset="2"/>
              <a:buChar char="v"/>
            </a:pPr>
            <a:endParaRPr lang="en-US" sz="2800" dirty="0"/>
          </a:p>
          <a:p>
            <a:pPr marL="230655" indent="-230655" algn="just">
              <a:buFont typeface="Wingdings" panose="05000000000000000000" pitchFamily="2" charset="2"/>
              <a:buChar char="v"/>
            </a:pPr>
            <a:r>
              <a:rPr lang="en-US" sz="2800" dirty="0"/>
              <a:t>The higher heating loads in the northern countries lead to higher differences in electricity demand between GSHP and ASHP systems, and hence the GWP impact produced was expected to be lower; this is though not the case for SE, where a higher impact is observed, owing to the high share of renewables in the electricity mix of that country.</a:t>
            </a:r>
          </a:p>
        </p:txBody>
      </p:sp>
      <p:sp>
        <p:nvSpPr>
          <p:cNvPr id="31" name="TextBox 30">
            <a:extLst>
              <a:ext uri="{FF2B5EF4-FFF2-40B4-BE49-F238E27FC236}">
                <a16:creationId xmlns:a16="http://schemas.microsoft.com/office/drawing/2014/main" xmlns="" id="{9E114FEA-B4E6-4689-B135-DC1657BC32F9}"/>
              </a:ext>
            </a:extLst>
          </p:cNvPr>
          <p:cNvSpPr txBox="1"/>
          <p:nvPr/>
        </p:nvSpPr>
        <p:spPr>
          <a:xfrm>
            <a:off x="15086348" y="26556415"/>
            <a:ext cx="10058438" cy="954107"/>
          </a:xfrm>
          <a:prstGeom prst="rect">
            <a:avLst/>
          </a:prstGeom>
          <a:noFill/>
        </p:spPr>
        <p:txBody>
          <a:bodyPr wrap="square" rtlCol="0">
            <a:spAutoFit/>
          </a:bodyPr>
          <a:lstStyle/>
          <a:p>
            <a:pPr algn="ctr"/>
            <a:r>
              <a:rPr lang="en-US" sz="2800" i="1" dirty="0"/>
              <a:t>Table 1. Annual and lifetime electricity demand of GSHP and ASHP systems</a:t>
            </a:r>
          </a:p>
        </p:txBody>
      </p:sp>
      <p:graphicFrame>
        <p:nvGraphicFramePr>
          <p:cNvPr id="32" name="Chart 31">
            <a:extLst>
              <a:ext uri="{FF2B5EF4-FFF2-40B4-BE49-F238E27FC236}">
                <a16:creationId xmlns:a16="http://schemas.microsoft.com/office/drawing/2014/main" xmlns="" id="{78504934-0BDC-43B1-BEB1-BC4A2149FD01}"/>
              </a:ext>
            </a:extLst>
          </p:cNvPr>
          <p:cNvGraphicFramePr/>
          <p:nvPr>
            <p:extLst>
              <p:ext uri="{D42A27DB-BD31-4B8C-83A1-F6EECF244321}">
                <p14:modId xmlns:p14="http://schemas.microsoft.com/office/powerpoint/2010/main" val="2494996981"/>
              </p:ext>
            </p:extLst>
          </p:nvPr>
        </p:nvGraphicFramePr>
        <p:xfrm>
          <a:off x="2695711" y="16471536"/>
          <a:ext cx="11704756" cy="7127591"/>
        </p:xfrm>
        <a:graphic>
          <a:graphicData uri="http://schemas.openxmlformats.org/drawingml/2006/chart">
            <c:chart xmlns:c="http://schemas.openxmlformats.org/drawingml/2006/chart" xmlns:r="http://schemas.openxmlformats.org/officeDocument/2006/relationships" r:id="rId4"/>
          </a:graphicData>
        </a:graphic>
      </p:graphicFrame>
      <p:pic>
        <p:nvPicPr>
          <p:cNvPr id="37" name="Picture 36">
            <a:extLst>
              <a:ext uri="{FF2B5EF4-FFF2-40B4-BE49-F238E27FC236}">
                <a16:creationId xmlns:a16="http://schemas.microsoft.com/office/drawing/2014/main" xmlns="" id="{A69FAEAA-9DF4-4B68-B79C-C560283DBA38}"/>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18588574" y="12593160"/>
            <a:ext cx="10680374" cy="6789466"/>
          </a:xfrm>
          <a:prstGeom prst="rect">
            <a:avLst/>
          </a:prstGeom>
        </p:spPr>
      </p:pic>
      <p:sp>
        <p:nvSpPr>
          <p:cNvPr id="39" name="TextBox 38">
            <a:extLst>
              <a:ext uri="{FF2B5EF4-FFF2-40B4-BE49-F238E27FC236}">
                <a16:creationId xmlns:a16="http://schemas.microsoft.com/office/drawing/2014/main" xmlns="" id="{55E05FC2-A475-44AA-9E90-71D8049EE7B0}"/>
              </a:ext>
            </a:extLst>
          </p:cNvPr>
          <p:cNvSpPr txBox="1"/>
          <p:nvPr/>
        </p:nvSpPr>
        <p:spPr>
          <a:xfrm>
            <a:off x="17870559" y="19584561"/>
            <a:ext cx="10058438" cy="954107"/>
          </a:xfrm>
          <a:prstGeom prst="rect">
            <a:avLst/>
          </a:prstGeom>
          <a:noFill/>
        </p:spPr>
        <p:txBody>
          <a:bodyPr wrap="square" rtlCol="0">
            <a:spAutoFit/>
          </a:bodyPr>
          <a:lstStyle/>
          <a:p>
            <a:pPr algn="ctr"/>
            <a:r>
              <a:rPr lang="en-US" sz="2800" i="1" dirty="0"/>
              <a:t>Fig. 2. LCA System boundaries for all GSHP systems under investigation </a:t>
            </a:r>
          </a:p>
        </p:txBody>
      </p:sp>
      <p:graphicFrame>
        <p:nvGraphicFramePr>
          <p:cNvPr id="40" name="Chart 39">
            <a:extLst>
              <a:ext uri="{FF2B5EF4-FFF2-40B4-BE49-F238E27FC236}">
                <a16:creationId xmlns:a16="http://schemas.microsoft.com/office/drawing/2014/main" xmlns="" id="{71509881-4C77-4775-BEA8-45579F79C4C3}"/>
              </a:ext>
            </a:extLst>
          </p:cNvPr>
          <p:cNvGraphicFramePr/>
          <p:nvPr>
            <p:extLst>
              <p:ext uri="{D42A27DB-BD31-4B8C-83A1-F6EECF244321}">
                <p14:modId xmlns:p14="http://schemas.microsoft.com/office/powerpoint/2010/main" val="1092958010"/>
              </p:ext>
            </p:extLst>
          </p:nvPr>
        </p:nvGraphicFramePr>
        <p:xfrm>
          <a:off x="31452609" y="8945181"/>
          <a:ext cx="13677456" cy="6422638"/>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 name="Table 2">
            <a:extLst>
              <a:ext uri="{FF2B5EF4-FFF2-40B4-BE49-F238E27FC236}">
                <a16:creationId xmlns:a16="http://schemas.microsoft.com/office/drawing/2014/main" xmlns="" id="{43972F32-658F-4130-9641-AC2964B1167D}"/>
              </a:ext>
            </a:extLst>
          </p:cNvPr>
          <p:cNvGraphicFramePr>
            <a:graphicFrameLocks noGrp="1"/>
          </p:cNvGraphicFramePr>
          <p:nvPr>
            <p:extLst>
              <p:ext uri="{D42A27DB-BD31-4B8C-83A1-F6EECF244321}">
                <p14:modId xmlns:p14="http://schemas.microsoft.com/office/powerpoint/2010/main" val="1860148116"/>
              </p:ext>
            </p:extLst>
          </p:nvPr>
        </p:nvGraphicFramePr>
        <p:xfrm>
          <a:off x="15233612" y="20770622"/>
          <a:ext cx="10058438" cy="5657256"/>
        </p:xfrm>
        <a:graphic>
          <a:graphicData uri="http://schemas.openxmlformats.org/drawingml/2006/table">
            <a:tbl>
              <a:tblPr firstRow="1">
                <a:tableStyleId>{9D7B26C5-4107-4FEC-AEDC-1716B250A1EF}</a:tableStyleId>
              </a:tblPr>
              <a:tblGrid>
                <a:gridCol w="2015712">
                  <a:extLst>
                    <a:ext uri="{9D8B030D-6E8A-4147-A177-3AD203B41FA5}">
                      <a16:colId xmlns:a16="http://schemas.microsoft.com/office/drawing/2014/main" xmlns="" val="1163443121"/>
                    </a:ext>
                  </a:extLst>
                </a:gridCol>
                <a:gridCol w="2681579">
                  <a:extLst>
                    <a:ext uri="{9D8B030D-6E8A-4147-A177-3AD203B41FA5}">
                      <a16:colId xmlns:a16="http://schemas.microsoft.com/office/drawing/2014/main" xmlns="" val="3033394171"/>
                    </a:ext>
                  </a:extLst>
                </a:gridCol>
                <a:gridCol w="2681579">
                  <a:extLst>
                    <a:ext uri="{9D8B030D-6E8A-4147-A177-3AD203B41FA5}">
                      <a16:colId xmlns:a16="http://schemas.microsoft.com/office/drawing/2014/main" xmlns="" val="3873815247"/>
                    </a:ext>
                  </a:extLst>
                </a:gridCol>
                <a:gridCol w="2679568">
                  <a:extLst>
                    <a:ext uri="{9D8B030D-6E8A-4147-A177-3AD203B41FA5}">
                      <a16:colId xmlns:a16="http://schemas.microsoft.com/office/drawing/2014/main" xmlns="" val="3926137078"/>
                    </a:ext>
                  </a:extLst>
                </a:gridCol>
              </a:tblGrid>
              <a:tr h="707157">
                <a:tc>
                  <a:txBody>
                    <a:bodyPr/>
                    <a:lstStyle/>
                    <a:p>
                      <a:pPr algn="l">
                        <a:lnSpc>
                          <a:spcPts val="1300"/>
                        </a:lnSpc>
                        <a:spcAft>
                          <a:spcPts val="0"/>
                        </a:spcAft>
                      </a:pPr>
                      <a:r>
                        <a:rPr lang="en-US" sz="2000" dirty="0">
                          <a:effectLst/>
                        </a:rPr>
                        <a:t>City, Country</a:t>
                      </a:r>
                    </a:p>
                  </a:txBody>
                  <a:tcPr marL="68580" marR="68580" marT="0" marB="0" anchor="ctr"/>
                </a:tc>
                <a:tc>
                  <a:txBody>
                    <a:bodyPr/>
                    <a:lstStyle/>
                    <a:p>
                      <a:pPr algn="l">
                        <a:lnSpc>
                          <a:spcPts val="1300"/>
                        </a:lnSpc>
                        <a:spcAft>
                          <a:spcPts val="0"/>
                        </a:spcAft>
                      </a:pPr>
                      <a:r>
                        <a:rPr lang="en-US" sz="2000" dirty="0">
                          <a:effectLst/>
                        </a:rPr>
                        <a:t>GSHP annual and (lifetime) electricity demand [kWh]</a:t>
                      </a:r>
                      <a:endParaRPr lang="en-US" sz="2000" dirty="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dirty="0">
                          <a:effectLst/>
                        </a:rPr>
                        <a:t>ASHP annual and (lifetime) electricity demand [kWh]</a:t>
                      </a:r>
                      <a:endParaRPr lang="en-US" sz="2000" dirty="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dirty="0">
                          <a:effectLst/>
                        </a:rPr>
                        <a:t>Annual and lifetime difference between GSHP and ASHP [%]</a:t>
                      </a:r>
                      <a:endParaRPr lang="en-US" sz="2000" dirty="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2647471533"/>
                  </a:ext>
                </a:extLst>
              </a:tr>
              <a:tr h="707157">
                <a:tc>
                  <a:txBody>
                    <a:bodyPr/>
                    <a:lstStyle/>
                    <a:p>
                      <a:pPr algn="l">
                        <a:lnSpc>
                          <a:spcPts val="1300"/>
                        </a:lnSpc>
                        <a:spcAft>
                          <a:spcPts val="0"/>
                        </a:spcAft>
                      </a:pPr>
                      <a:r>
                        <a:rPr lang="en-US" sz="2000" dirty="0" err="1">
                          <a:effectLst/>
                        </a:rPr>
                        <a:t>Lefkosia</a:t>
                      </a:r>
                      <a:r>
                        <a:rPr lang="en-US" sz="2000" dirty="0">
                          <a:effectLst/>
                        </a:rPr>
                        <a:t>, CY</a:t>
                      </a:r>
                      <a:endParaRPr lang="en-US" sz="2000" dirty="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dirty="0">
                          <a:effectLst/>
                        </a:rPr>
                        <a:t>1334 (20006)</a:t>
                      </a:r>
                      <a:endParaRPr lang="en-US" sz="2000" dirty="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a:effectLst/>
                        </a:rPr>
                        <a:t>2093 (31398)</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a:effectLst/>
                        </a:rPr>
                        <a:t>36</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1077478029"/>
                  </a:ext>
                </a:extLst>
              </a:tr>
              <a:tr h="707157">
                <a:tc>
                  <a:txBody>
                    <a:bodyPr/>
                    <a:lstStyle/>
                    <a:p>
                      <a:pPr algn="l">
                        <a:lnSpc>
                          <a:spcPts val="1300"/>
                        </a:lnSpc>
                        <a:spcAft>
                          <a:spcPts val="0"/>
                        </a:spcAft>
                      </a:pPr>
                      <a:r>
                        <a:rPr lang="en-US" sz="2000">
                          <a:effectLst/>
                        </a:rPr>
                        <a:t>Seville, ES</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dirty="0">
                          <a:effectLst/>
                        </a:rPr>
                        <a:t>1498 (22475)</a:t>
                      </a:r>
                      <a:endParaRPr lang="en-US" sz="2000" dirty="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a:effectLst/>
                        </a:rPr>
                        <a:t>2211 (33164)</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dirty="0">
                          <a:effectLst/>
                        </a:rPr>
                        <a:t>32</a:t>
                      </a:r>
                      <a:endParaRPr lang="en-US" sz="2000" dirty="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2231626439"/>
                  </a:ext>
                </a:extLst>
              </a:tr>
              <a:tr h="707157">
                <a:tc>
                  <a:txBody>
                    <a:bodyPr/>
                    <a:lstStyle/>
                    <a:p>
                      <a:pPr algn="l">
                        <a:lnSpc>
                          <a:spcPts val="1300"/>
                        </a:lnSpc>
                        <a:spcAft>
                          <a:spcPts val="0"/>
                        </a:spcAft>
                      </a:pPr>
                      <a:r>
                        <a:rPr lang="en-US" sz="2000">
                          <a:effectLst/>
                        </a:rPr>
                        <a:t>Lisbon, PT</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a:effectLst/>
                        </a:rPr>
                        <a:t>791 (11872)</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a:effectLst/>
                        </a:rPr>
                        <a:t>1224 (18335)</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a:effectLst/>
                        </a:rPr>
                        <a:t>39</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3865786601"/>
                  </a:ext>
                </a:extLst>
              </a:tr>
              <a:tr h="707157">
                <a:tc>
                  <a:txBody>
                    <a:bodyPr/>
                    <a:lstStyle/>
                    <a:p>
                      <a:pPr algn="l">
                        <a:lnSpc>
                          <a:spcPts val="1300"/>
                        </a:lnSpc>
                        <a:spcAft>
                          <a:spcPts val="0"/>
                        </a:spcAft>
                      </a:pPr>
                      <a:r>
                        <a:rPr lang="en-US" sz="2000">
                          <a:effectLst/>
                        </a:rPr>
                        <a:t>Bologna, IT</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a:effectLst/>
                        </a:rPr>
                        <a:t>2156 (32335)</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a:effectLst/>
                        </a:rPr>
                        <a:t>3231 (48472)</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a:effectLst/>
                        </a:rPr>
                        <a:t>35</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3899532803"/>
                  </a:ext>
                </a:extLst>
              </a:tr>
              <a:tr h="707157">
                <a:tc>
                  <a:txBody>
                    <a:bodyPr/>
                    <a:lstStyle/>
                    <a:p>
                      <a:pPr algn="l">
                        <a:lnSpc>
                          <a:spcPts val="1300"/>
                        </a:lnSpc>
                        <a:spcAft>
                          <a:spcPts val="0"/>
                        </a:spcAft>
                      </a:pPr>
                      <a:r>
                        <a:rPr lang="en-US" sz="2000">
                          <a:effectLst/>
                        </a:rPr>
                        <a:t>Belgrade, SRB</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a:effectLst/>
                        </a:rPr>
                        <a:t>2353 (35294)</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a:effectLst/>
                        </a:rPr>
                        <a:t>3970 (59557)</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a:effectLst/>
                        </a:rPr>
                        <a:t>41</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2672228881"/>
                  </a:ext>
                </a:extLst>
              </a:tr>
              <a:tr h="707157">
                <a:tc>
                  <a:txBody>
                    <a:bodyPr/>
                    <a:lstStyle/>
                    <a:p>
                      <a:pPr algn="l">
                        <a:lnSpc>
                          <a:spcPts val="1300"/>
                        </a:lnSpc>
                        <a:spcAft>
                          <a:spcPts val="0"/>
                        </a:spcAft>
                      </a:pPr>
                      <a:r>
                        <a:rPr lang="en-US" sz="2000">
                          <a:effectLst/>
                        </a:rPr>
                        <a:t>Berlin, DE</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a:effectLst/>
                        </a:rPr>
                        <a:t>2629 (39437)</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a:effectLst/>
                        </a:rPr>
                        <a:t>5101 (76510)</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a:effectLst/>
                        </a:rPr>
                        <a:t>48</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2086151412"/>
                  </a:ext>
                </a:extLst>
              </a:tr>
              <a:tr h="707157">
                <a:tc>
                  <a:txBody>
                    <a:bodyPr/>
                    <a:lstStyle/>
                    <a:p>
                      <a:pPr algn="l">
                        <a:lnSpc>
                          <a:spcPts val="1300"/>
                        </a:lnSpc>
                        <a:spcAft>
                          <a:spcPts val="0"/>
                        </a:spcAft>
                      </a:pPr>
                      <a:r>
                        <a:rPr lang="en-US" sz="2000">
                          <a:effectLst/>
                        </a:rPr>
                        <a:t>Stockholm, SE</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a:effectLst/>
                        </a:rPr>
                        <a:t>4204 (63053)</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a:effectLst/>
                        </a:rPr>
                        <a:t>8407 (126105)</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l">
                        <a:lnSpc>
                          <a:spcPts val="1300"/>
                        </a:lnSpc>
                        <a:spcAft>
                          <a:spcPts val="0"/>
                        </a:spcAft>
                      </a:pPr>
                      <a:r>
                        <a:rPr lang="en-US" sz="2000" dirty="0">
                          <a:effectLst/>
                        </a:rPr>
                        <a:t>50</a:t>
                      </a:r>
                      <a:endParaRPr lang="en-US" sz="2000" dirty="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3805372328"/>
                  </a:ext>
                </a:extLst>
              </a:tr>
            </a:tbl>
          </a:graphicData>
        </a:graphic>
      </p:graphicFrame>
      <p:graphicFrame>
        <p:nvGraphicFramePr>
          <p:cNvPr id="8" name="Table 7">
            <a:extLst>
              <a:ext uri="{FF2B5EF4-FFF2-40B4-BE49-F238E27FC236}">
                <a16:creationId xmlns:a16="http://schemas.microsoft.com/office/drawing/2014/main" xmlns="" id="{EBBDDD4B-355C-49D9-B13A-A67BEE1CEC3E}"/>
              </a:ext>
            </a:extLst>
          </p:cNvPr>
          <p:cNvGraphicFramePr>
            <a:graphicFrameLocks noGrp="1"/>
          </p:cNvGraphicFramePr>
          <p:nvPr>
            <p:extLst>
              <p:ext uri="{D42A27DB-BD31-4B8C-83A1-F6EECF244321}">
                <p14:modId xmlns:p14="http://schemas.microsoft.com/office/powerpoint/2010/main" val="487557171"/>
              </p:ext>
            </p:extLst>
          </p:nvPr>
        </p:nvGraphicFramePr>
        <p:xfrm>
          <a:off x="26317631" y="20501444"/>
          <a:ext cx="9164640" cy="5896663"/>
        </p:xfrm>
        <a:graphic>
          <a:graphicData uri="http://schemas.openxmlformats.org/drawingml/2006/table">
            <a:tbl>
              <a:tblPr firstRow="1">
                <a:tableStyleId>{9D7B26C5-4107-4FEC-AEDC-1716B250A1EF}</a:tableStyleId>
              </a:tblPr>
              <a:tblGrid>
                <a:gridCol w="1809604">
                  <a:extLst>
                    <a:ext uri="{9D8B030D-6E8A-4147-A177-3AD203B41FA5}">
                      <a16:colId xmlns:a16="http://schemas.microsoft.com/office/drawing/2014/main" xmlns="" val="1748701980"/>
                    </a:ext>
                  </a:extLst>
                </a:gridCol>
                <a:gridCol w="1809604">
                  <a:extLst>
                    <a:ext uri="{9D8B030D-6E8A-4147-A177-3AD203B41FA5}">
                      <a16:colId xmlns:a16="http://schemas.microsoft.com/office/drawing/2014/main" xmlns="" val="3179443053"/>
                    </a:ext>
                  </a:extLst>
                </a:gridCol>
                <a:gridCol w="1809604">
                  <a:extLst>
                    <a:ext uri="{9D8B030D-6E8A-4147-A177-3AD203B41FA5}">
                      <a16:colId xmlns:a16="http://schemas.microsoft.com/office/drawing/2014/main" xmlns="" val="2991994029"/>
                    </a:ext>
                  </a:extLst>
                </a:gridCol>
                <a:gridCol w="1719124">
                  <a:extLst>
                    <a:ext uri="{9D8B030D-6E8A-4147-A177-3AD203B41FA5}">
                      <a16:colId xmlns:a16="http://schemas.microsoft.com/office/drawing/2014/main" xmlns="" val="1307603917"/>
                    </a:ext>
                  </a:extLst>
                </a:gridCol>
                <a:gridCol w="2016704">
                  <a:extLst>
                    <a:ext uri="{9D8B030D-6E8A-4147-A177-3AD203B41FA5}">
                      <a16:colId xmlns:a16="http://schemas.microsoft.com/office/drawing/2014/main" xmlns="" val="2363177854"/>
                    </a:ext>
                  </a:extLst>
                </a:gridCol>
              </a:tblGrid>
              <a:tr h="651742">
                <a:tc rowSpan="2">
                  <a:txBody>
                    <a:bodyPr/>
                    <a:lstStyle/>
                    <a:p>
                      <a:pPr algn="just">
                        <a:lnSpc>
                          <a:spcPts val="1300"/>
                        </a:lnSpc>
                        <a:spcAft>
                          <a:spcPts val="0"/>
                        </a:spcAft>
                      </a:pPr>
                      <a:r>
                        <a:rPr lang="en-US" sz="2000" dirty="0">
                          <a:effectLst/>
                        </a:rPr>
                        <a:t>City, Country</a:t>
                      </a:r>
                      <a:endParaRPr lang="en-US" sz="2000" dirty="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gridSpan="3">
                  <a:txBody>
                    <a:bodyPr/>
                    <a:lstStyle/>
                    <a:p>
                      <a:pPr algn="just">
                        <a:lnSpc>
                          <a:spcPts val="1300"/>
                        </a:lnSpc>
                        <a:spcAft>
                          <a:spcPts val="0"/>
                        </a:spcAft>
                      </a:pPr>
                      <a:r>
                        <a:rPr lang="en-US" sz="2000">
                          <a:effectLst/>
                        </a:rPr>
                        <a:t>Total borehole length, m</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rowSpan="2">
                  <a:txBody>
                    <a:bodyPr/>
                    <a:lstStyle/>
                    <a:p>
                      <a:pPr algn="just">
                        <a:lnSpc>
                          <a:spcPts val="1300"/>
                        </a:lnSpc>
                        <a:spcAft>
                          <a:spcPts val="0"/>
                        </a:spcAft>
                      </a:pPr>
                      <a:r>
                        <a:rPr lang="en-US" sz="2000">
                          <a:effectLst/>
                        </a:rPr>
                        <a:t>Refrigerant</a:t>
                      </a:r>
                    </a:p>
                    <a:p>
                      <a:pPr algn="just">
                        <a:lnSpc>
                          <a:spcPts val="1300"/>
                        </a:lnSpc>
                        <a:spcAft>
                          <a:spcPts val="0"/>
                        </a:spcAft>
                      </a:pPr>
                      <a:r>
                        <a:rPr lang="en-US" sz="2000">
                          <a:effectLst/>
                        </a:rPr>
                        <a:t>Calcium Chloride</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462854844"/>
                  </a:ext>
                </a:extLst>
              </a:tr>
              <a:tr h="682727">
                <a:tc vMerge="1">
                  <a:txBody>
                    <a:bodyPr/>
                    <a:lstStyle/>
                    <a:p>
                      <a:endParaRPr lang="en-US"/>
                    </a:p>
                  </a:txBody>
                  <a:tcPr/>
                </a:tc>
                <a:tc>
                  <a:txBody>
                    <a:bodyPr/>
                    <a:lstStyle/>
                    <a:p>
                      <a:pPr algn="just">
                        <a:lnSpc>
                          <a:spcPts val="1300"/>
                        </a:lnSpc>
                        <a:spcAft>
                          <a:spcPts val="0"/>
                        </a:spcAft>
                      </a:pPr>
                      <a:r>
                        <a:rPr lang="en-US" sz="2000" dirty="0">
                          <a:effectLst/>
                        </a:rPr>
                        <a:t>Single U-tube </a:t>
                      </a:r>
                      <a:endParaRPr lang="en-US" sz="2000" dirty="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Double U-tube</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Coaxial</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vMerge="1">
                  <a:txBody>
                    <a:bodyPr/>
                    <a:lstStyle/>
                    <a:p>
                      <a:endParaRPr lang="en-US"/>
                    </a:p>
                  </a:txBody>
                  <a:tcPr/>
                </a:tc>
                <a:extLst>
                  <a:ext uri="{0D108BD9-81ED-4DB2-BD59-A6C34878D82A}">
                    <a16:rowId xmlns:a16="http://schemas.microsoft.com/office/drawing/2014/main" xmlns="" val="453666975"/>
                  </a:ext>
                </a:extLst>
              </a:tr>
              <a:tr h="651742">
                <a:tc>
                  <a:txBody>
                    <a:bodyPr/>
                    <a:lstStyle/>
                    <a:p>
                      <a:pPr algn="just">
                        <a:lnSpc>
                          <a:spcPts val="1300"/>
                        </a:lnSpc>
                        <a:spcAft>
                          <a:spcPts val="0"/>
                        </a:spcAft>
                      </a:pPr>
                      <a:r>
                        <a:rPr lang="en-US" sz="2000">
                          <a:effectLst/>
                        </a:rPr>
                        <a:t>Lefkosia, CY</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dirty="0">
                          <a:effectLst/>
                        </a:rPr>
                        <a:t>152.4</a:t>
                      </a:r>
                      <a:endParaRPr lang="en-US" sz="2000" dirty="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132.5</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131.9</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(pure water)</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3377741310"/>
                  </a:ext>
                </a:extLst>
              </a:tr>
              <a:tr h="651742">
                <a:tc>
                  <a:txBody>
                    <a:bodyPr/>
                    <a:lstStyle/>
                    <a:p>
                      <a:pPr algn="just">
                        <a:lnSpc>
                          <a:spcPts val="1300"/>
                        </a:lnSpc>
                        <a:spcAft>
                          <a:spcPts val="0"/>
                        </a:spcAft>
                      </a:pPr>
                      <a:r>
                        <a:rPr lang="en-US" sz="2000">
                          <a:effectLst/>
                        </a:rPr>
                        <a:t>Seville, ES</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267.3</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227.3</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200.5</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(pure water)</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3067115456"/>
                  </a:ext>
                </a:extLst>
              </a:tr>
              <a:tr h="651742">
                <a:tc>
                  <a:txBody>
                    <a:bodyPr/>
                    <a:lstStyle/>
                    <a:p>
                      <a:pPr algn="just">
                        <a:lnSpc>
                          <a:spcPts val="1300"/>
                        </a:lnSpc>
                        <a:spcAft>
                          <a:spcPts val="0"/>
                        </a:spcAft>
                      </a:pPr>
                      <a:r>
                        <a:rPr lang="en-US" sz="2000">
                          <a:effectLst/>
                        </a:rPr>
                        <a:t>Lisbon, PT</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136.0</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116.5</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114.2</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9.7%</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2899997459"/>
                  </a:ext>
                </a:extLst>
              </a:tr>
              <a:tr h="651742">
                <a:tc>
                  <a:txBody>
                    <a:bodyPr/>
                    <a:lstStyle/>
                    <a:p>
                      <a:pPr algn="just">
                        <a:lnSpc>
                          <a:spcPts val="1300"/>
                        </a:lnSpc>
                        <a:spcAft>
                          <a:spcPts val="0"/>
                        </a:spcAft>
                      </a:pPr>
                      <a:r>
                        <a:rPr lang="en-US" sz="2000">
                          <a:effectLst/>
                        </a:rPr>
                        <a:t>Bologna, IT</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142.6</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124.4</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120.4</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11.3%</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1230551824"/>
                  </a:ext>
                </a:extLst>
              </a:tr>
              <a:tr h="651742">
                <a:tc>
                  <a:txBody>
                    <a:bodyPr/>
                    <a:lstStyle/>
                    <a:p>
                      <a:pPr algn="just">
                        <a:lnSpc>
                          <a:spcPts val="1300"/>
                        </a:lnSpc>
                        <a:spcAft>
                          <a:spcPts val="0"/>
                        </a:spcAft>
                      </a:pPr>
                      <a:r>
                        <a:rPr lang="en-US" sz="2000">
                          <a:effectLst/>
                        </a:rPr>
                        <a:t>Belgrade, SRB</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dirty="0">
                          <a:effectLst/>
                        </a:rPr>
                        <a:t>158.8</a:t>
                      </a:r>
                      <a:endParaRPr lang="en-US" sz="2000" dirty="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139.6</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125.2</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18.1%</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1636598054"/>
                  </a:ext>
                </a:extLst>
              </a:tr>
              <a:tr h="651742">
                <a:tc>
                  <a:txBody>
                    <a:bodyPr/>
                    <a:lstStyle/>
                    <a:p>
                      <a:pPr algn="just">
                        <a:lnSpc>
                          <a:spcPts val="1300"/>
                        </a:lnSpc>
                        <a:spcAft>
                          <a:spcPts val="0"/>
                        </a:spcAft>
                      </a:pPr>
                      <a:r>
                        <a:rPr lang="en-US" sz="2000">
                          <a:effectLst/>
                        </a:rPr>
                        <a:t>Berlin, DE</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238.9</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211.8</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196.5</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18.1%</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954185888"/>
                  </a:ext>
                </a:extLst>
              </a:tr>
              <a:tr h="651742">
                <a:tc>
                  <a:txBody>
                    <a:bodyPr/>
                    <a:lstStyle/>
                    <a:p>
                      <a:pPr algn="just">
                        <a:lnSpc>
                          <a:spcPts val="1300"/>
                        </a:lnSpc>
                        <a:spcAft>
                          <a:spcPts val="0"/>
                        </a:spcAft>
                      </a:pPr>
                      <a:r>
                        <a:rPr lang="en-US" sz="2000">
                          <a:effectLst/>
                        </a:rPr>
                        <a:t>Stockholm, SE</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411.7</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367.3</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a:effectLst/>
                        </a:rPr>
                        <a:t>320.4</a:t>
                      </a:r>
                      <a:endParaRPr lang="en-US" sz="200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tc>
                  <a:txBody>
                    <a:bodyPr/>
                    <a:lstStyle/>
                    <a:p>
                      <a:pPr algn="just">
                        <a:lnSpc>
                          <a:spcPts val="1300"/>
                        </a:lnSpc>
                        <a:spcAft>
                          <a:spcPts val="0"/>
                        </a:spcAft>
                      </a:pPr>
                      <a:r>
                        <a:rPr lang="en-US" sz="2000" dirty="0">
                          <a:effectLst/>
                        </a:rPr>
                        <a:t>18.1%</a:t>
                      </a:r>
                      <a:endParaRPr lang="en-US" sz="2000" dirty="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xmlns="" val="3236912412"/>
                  </a:ext>
                </a:extLst>
              </a:tr>
            </a:tbl>
          </a:graphicData>
        </a:graphic>
      </p:graphicFrame>
      <p:sp>
        <p:nvSpPr>
          <p:cNvPr id="24" name="TextBox 23">
            <a:extLst>
              <a:ext uri="{FF2B5EF4-FFF2-40B4-BE49-F238E27FC236}">
                <a16:creationId xmlns:a16="http://schemas.microsoft.com/office/drawing/2014/main" xmlns="" id="{F918202D-2705-4172-8D33-4526C41A7A8D}"/>
              </a:ext>
            </a:extLst>
          </p:cNvPr>
          <p:cNvSpPr txBox="1"/>
          <p:nvPr/>
        </p:nvSpPr>
        <p:spPr>
          <a:xfrm>
            <a:off x="26317631" y="26622492"/>
            <a:ext cx="9164640" cy="1384995"/>
          </a:xfrm>
          <a:prstGeom prst="rect">
            <a:avLst/>
          </a:prstGeom>
          <a:noFill/>
        </p:spPr>
        <p:txBody>
          <a:bodyPr wrap="square" rtlCol="0">
            <a:spAutoFit/>
          </a:bodyPr>
          <a:lstStyle/>
          <a:p>
            <a:pPr algn="ctr"/>
            <a:r>
              <a:rPr lang="en-US" sz="2800" i="1" dirty="0"/>
              <a:t>Table 2. Total Borehole length with different GHE configurations and different rate of antifreeze solution at each city, estimated using the GLD software</a:t>
            </a:r>
          </a:p>
        </p:txBody>
      </p:sp>
      <p:sp>
        <p:nvSpPr>
          <p:cNvPr id="25" name="TextBox 24">
            <a:extLst>
              <a:ext uri="{FF2B5EF4-FFF2-40B4-BE49-F238E27FC236}">
                <a16:creationId xmlns:a16="http://schemas.microsoft.com/office/drawing/2014/main" xmlns="" id="{ADD999FF-5BDB-4594-AB9F-A071BF61CA3A}"/>
              </a:ext>
            </a:extLst>
          </p:cNvPr>
          <p:cNvSpPr txBox="1"/>
          <p:nvPr/>
        </p:nvSpPr>
        <p:spPr>
          <a:xfrm>
            <a:off x="31220299" y="16966072"/>
            <a:ext cx="14400000" cy="3108543"/>
          </a:xfrm>
          <a:prstGeom prst="rect">
            <a:avLst/>
          </a:prstGeom>
          <a:noFill/>
        </p:spPr>
        <p:txBody>
          <a:bodyPr wrap="square" rtlCol="0">
            <a:spAutoFit/>
          </a:bodyPr>
          <a:lstStyle/>
          <a:p>
            <a:pPr marL="230655" indent="-230655" algn="just">
              <a:buFont typeface="Wingdings" panose="05000000000000000000" pitchFamily="2" charset="2"/>
              <a:buChar char="v"/>
            </a:pPr>
            <a:r>
              <a:rPr lang="en-US" sz="2800" dirty="0"/>
              <a:t>The operation process ranges between 91–93% and 42-45% for CY and SE respectively. For the rest of the countries under investigation, the operation process share ranged between 74–91% for all cases.</a:t>
            </a:r>
          </a:p>
          <a:p>
            <a:pPr marL="230655" indent="-230655" algn="just">
              <a:buFont typeface="Wingdings" panose="05000000000000000000" pitchFamily="2" charset="2"/>
              <a:buChar char="v"/>
            </a:pPr>
            <a:endParaRPr lang="en-US" sz="2800" dirty="0"/>
          </a:p>
          <a:p>
            <a:pPr marL="230655" indent="-230655" algn="just">
              <a:buFont typeface="Wingdings" panose="05000000000000000000" pitchFamily="2" charset="2"/>
              <a:buChar char="v"/>
            </a:pPr>
            <a:r>
              <a:rPr lang="en-US" sz="2800" dirty="0"/>
              <a:t>In the northern countries, due to the use of environmentally friendlier ways and RES for electricity generation, the grid electricity mix has lower carbon emissions than the southern countries, but higher heating demand.</a:t>
            </a:r>
          </a:p>
        </p:txBody>
      </p:sp>
      <p:sp>
        <p:nvSpPr>
          <p:cNvPr id="26" name="TextBox 25">
            <a:extLst>
              <a:ext uri="{FF2B5EF4-FFF2-40B4-BE49-F238E27FC236}">
                <a16:creationId xmlns:a16="http://schemas.microsoft.com/office/drawing/2014/main" xmlns="" id="{9E27BAC1-37E3-4725-B6DF-2C231CF6A550}"/>
              </a:ext>
            </a:extLst>
          </p:cNvPr>
          <p:cNvSpPr txBox="1"/>
          <p:nvPr/>
        </p:nvSpPr>
        <p:spPr>
          <a:xfrm>
            <a:off x="33391080" y="15517429"/>
            <a:ext cx="10058438" cy="954107"/>
          </a:xfrm>
          <a:prstGeom prst="rect">
            <a:avLst/>
          </a:prstGeom>
          <a:noFill/>
        </p:spPr>
        <p:txBody>
          <a:bodyPr wrap="square" rtlCol="0">
            <a:spAutoFit/>
          </a:bodyPr>
          <a:lstStyle/>
          <a:p>
            <a:pPr algn="ctr"/>
            <a:r>
              <a:rPr lang="en-US" sz="2800" i="1" dirty="0"/>
              <a:t>Fig. 3. Percentage ratio of GSHP systems to ASHP per country per FU, for the GWP impact</a:t>
            </a:r>
          </a:p>
        </p:txBody>
      </p:sp>
      <p:sp>
        <p:nvSpPr>
          <p:cNvPr id="9" name="Arrow: Right 8">
            <a:extLst>
              <a:ext uri="{FF2B5EF4-FFF2-40B4-BE49-F238E27FC236}">
                <a16:creationId xmlns:a16="http://schemas.microsoft.com/office/drawing/2014/main" xmlns="" id="{9907421D-805C-4E3B-A468-2D97532D292D}"/>
              </a:ext>
            </a:extLst>
          </p:cNvPr>
          <p:cNvSpPr/>
          <p:nvPr/>
        </p:nvSpPr>
        <p:spPr>
          <a:xfrm>
            <a:off x="15015410" y="16972078"/>
            <a:ext cx="2890683" cy="1197935"/>
          </a:xfrm>
          <a:prstGeom prst="rightArrow">
            <a:avLst/>
          </a:prstGeom>
          <a:noFill/>
          <a:ln w="571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Right 26">
            <a:extLst>
              <a:ext uri="{FF2B5EF4-FFF2-40B4-BE49-F238E27FC236}">
                <a16:creationId xmlns:a16="http://schemas.microsoft.com/office/drawing/2014/main" xmlns="" id="{C2132541-2907-48F6-B140-3D52A507839D}"/>
              </a:ext>
            </a:extLst>
          </p:cNvPr>
          <p:cNvSpPr/>
          <p:nvPr/>
        </p:nvSpPr>
        <p:spPr>
          <a:xfrm>
            <a:off x="28329616" y="12855973"/>
            <a:ext cx="2890683" cy="1197935"/>
          </a:xfrm>
          <a:prstGeom prst="rightArrow">
            <a:avLst/>
          </a:prstGeom>
          <a:noFill/>
          <a:ln w="571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https://aesmt.lima-city.de/LogoAESMT.png">
            <a:extLst>
              <a:ext uri="{FF2B5EF4-FFF2-40B4-BE49-F238E27FC236}">
                <a16:creationId xmlns:a16="http://schemas.microsoft.com/office/drawing/2014/main" xmlns="" id="{C297F4B3-5F5E-4195-BEE6-36AF89BC280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893537" y="1817779"/>
            <a:ext cx="2143125" cy="1609725"/>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xmlns="" id="{F601E0CE-DB52-4B78-89BF-9E0D8388B949}"/>
              </a:ext>
            </a:extLst>
          </p:cNvPr>
          <p:cNvSpPr/>
          <p:nvPr/>
        </p:nvSpPr>
        <p:spPr>
          <a:xfrm>
            <a:off x="39434952" y="664710"/>
            <a:ext cx="9878410" cy="707886"/>
          </a:xfrm>
          <a:prstGeom prst="rect">
            <a:avLst/>
          </a:prstGeom>
        </p:spPr>
        <p:txBody>
          <a:bodyPr wrap="none">
            <a:spAutoFit/>
          </a:bodyPr>
          <a:lstStyle/>
          <a:p>
            <a:pPr algn="r"/>
            <a:r>
              <a:rPr lang="en-US" sz="2000" dirty="0">
                <a:solidFill>
                  <a:srgbClr val="000000"/>
                </a:solidFill>
                <a:latin typeface="Times New Roman" panose="02020603050405020304" pitchFamily="18" charset="0"/>
              </a:rPr>
              <a:t>ALTERNATIVE ENERGY SOURCES, MATERIALS AND TECHNOLOGIES (AESMT’24)</a:t>
            </a:r>
          </a:p>
          <a:p>
            <a:pPr algn="r"/>
            <a:r>
              <a:rPr lang="en-US" sz="2000" dirty="0">
                <a:solidFill>
                  <a:srgbClr val="000000"/>
                </a:solidFill>
                <a:latin typeface="Times New Roman" panose="02020603050405020304" pitchFamily="18" charset="0"/>
              </a:rPr>
              <a:t>14 - 15 May, 2024, Sofia, Bulgaria</a:t>
            </a:r>
            <a:endParaRPr lang="en-US" sz="2000" i="0" dirty="0">
              <a:solidFill>
                <a:srgbClr val="000000"/>
              </a:solidFill>
              <a:effectLst/>
              <a:latin typeface="Times New Roman" panose="02020603050405020304" pitchFamily="18" charset="0"/>
            </a:endParaRPr>
          </a:p>
        </p:txBody>
      </p:sp>
      <p:sp>
        <p:nvSpPr>
          <p:cNvPr id="13" name="Rectangle 12">
            <a:extLst>
              <a:ext uri="{FF2B5EF4-FFF2-40B4-BE49-F238E27FC236}">
                <a16:creationId xmlns:a16="http://schemas.microsoft.com/office/drawing/2014/main" xmlns="" id="{0519E2EA-3797-4F88-9098-6AB69E1148AC}"/>
              </a:ext>
            </a:extLst>
          </p:cNvPr>
          <p:cNvSpPr/>
          <p:nvPr/>
        </p:nvSpPr>
        <p:spPr>
          <a:xfrm>
            <a:off x="1142241" y="25227549"/>
            <a:ext cx="13674344" cy="2246769"/>
          </a:xfrm>
          <a:prstGeom prst="rect">
            <a:avLst/>
          </a:prstGeom>
          <a:ln w="19050">
            <a:solidFill>
              <a:srgbClr val="002060"/>
            </a:solidFill>
          </a:ln>
        </p:spPr>
        <p:txBody>
          <a:bodyPr wrap="square">
            <a:spAutoFit/>
          </a:bodyPr>
          <a:lstStyle/>
          <a:p>
            <a:pPr marL="217522" lvl="1"/>
            <a:r>
              <a:rPr lang="en-US" sz="2800" dirty="0"/>
              <a:t>More Detailed Information at: </a:t>
            </a:r>
          </a:p>
          <a:p>
            <a:pPr marL="217522" lvl="1"/>
            <a:r>
              <a:rPr lang="en-US" sz="2800" dirty="0"/>
              <a:t>Aresti, L., </a:t>
            </a:r>
            <a:r>
              <a:rPr lang="en-US" sz="2800" dirty="0" err="1"/>
              <a:t>Florides</a:t>
            </a:r>
            <a:r>
              <a:rPr lang="en-US" sz="2800" dirty="0"/>
              <a:t>, G. A., </a:t>
            </a:r>
            <a:r>
              <a:rPr lang="en-US" sz="2800" dirty="0" err="1"/>
              <a:t>Skaliontas</a:t>
            </a:r>
            <a:r>
              <a:rPr lang="en-US" sz="2800" dirty="0"/>
              <a:t>, A</a:t>
            </a:r>
            <a:r>
              <a:rPr lang="en-US" sz="2800" dirty="0" smtClean="0"/>
              <a:t>. </a:t>
            </a:r>
            <a:r>
              <a:rPr lang="en-US" sz="2800" dirty="0"/>
              <a:t>&amp; </a:t>
            </a:r>
            <a:r>
              <a:rPr lang="en-US" sz="2800" dirty="0" err="1"/>
              <a:t>Christodoulides</a:t>
            </a:r>
            <a:r>
              <a:rPr lang="en-US" sz="2800" dirty="0"/>
              <a:t>, P. (2022). Environmental Impact of Ground Source Heat Pump Systems: A Comparative Investigation From South to North Europe. Frontiers in Built Environment, 8, 914227.</a:t>
            </a:r>
          </a:p>
          <a:p>
            <a:pPr marL="217522" lvl="1"/>
            <a:r>
              <a:rPr lang="en-US" sz="2800" dirty="0">
                <a:hlinkClick r:id="rId8"/>
              </a:rPr>
              <a:t>https://doi.org/10.3389/fbuil.2022.914227</a:t>
            </a:r>
            <a:endParaRPr lang="en-US" sz="2800" dirty="0"/>
          </a:p>
        </p:txBody>
      </p:sp>
    </p:spTree>
    <p:extLst>
      <p:ext uri="{BB962C8B-B14F-4D97-AF65-F5344CB8AC3E}">
        <p14:creationId xmlns:p14="http://schemas.microsoft.com/office/powerpoint/2010/main" val="37179941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1809</TotalTime>
  <Words>1454</Words>
  <Application>Microsoft Office PowerPoint</Application>
  <PresentationFormat>Custom</PresentationFormat>
  <Paragraphs>131</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SimSun</vt:lpstr>
      <vt:lpstr>Arial</vt:lpstr>
      <vt:lpstr>Calibri</vt:lpstr>
      <vt:lpstr>Calibri Light</vt:lpstr>
      <vt:lpstr>Palatino Linotype</vt:lpstr>
      <vt:lpstr>Times New Roman</vt:lpstr>
      <vt:lpstr>Wingdings</vt:lpstr>
      <vt:lpstr>Office Theme</vt:lpstr>
      <vt:lpstr>Environmental Impact of Ground Source Heat Pumps versus Air Source Heat Pumps in different climates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Optimization of floor elements to cover the heating needs of buildings using solar collectors</dc:title>
  <dc:creator>Lazaros G. Aresti</dc:creator>
  <cp:lastModifiedBy>Paul Christodoulides</cp:lastModifiedBy>
  <cp:revision>133</cp:revision>
  <dcterms:created xsi:type="dcterms:W3CDTF">2018-10-02T13:38:35Z</dcterms:created>
  <dcterms:modified xsi:type="dcterms:W3CDTF">2024-05-07T10:09:12Z</dcterms:modified>
</cp:coreProperties>
</file>