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32004000" cy="44958000"/>
  <p:notesSz cx="6732588" cy="9855200"/>
  <p:custDataLst>
    <p:tags r:id="rId3"/>
  </p:custDataLst>
  <p:defaultTextStyle>
    <a:defPPr>
      <a:defRPr lang="en-AU"/>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19360" userDrawn="1">
          <p15:clr>
            <a:srgbClr val="A4A3A4"/>
          </p15:clr>
        </p15:guide>
        <p15:guide id="2" pos="10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D8FCD"/>
    <a:srgbClr val="8183C7"/>
    <a:srgbClr val="6B6DBD"/>
    <a:srgbClr val="5D5FB7"/>
    <a:srgbClr val="008000"/>
    <a:srgbClr val="99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526"/>
  </p:normalViewPr>
  <p:slideViewPr>
    <p:cSldViewPr showGuides="1">
      <p:cViewPr>
        <p:scale>
          <a:sx n="10" d="100"/>
          <a:sy n="10" d="100"/>
        </p:scale>
        <p:origin x="-2244" y="-207"/>
      </p:cViewPr>
      <p:guideLst>
        <p:guide orient="horz" pos="19360"/>
        <p:guide pos="101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7358063"/>
            <a:ext cx="24003000" cy="15651162"/>
          </a:xfrm>
        </p:spPr>
        <p:txBody>
          <a:bodyPr anchor="b"/>
          <a:lstStyle>
            <a:lvl1pPr algn="ctr">
              <a:defRPr sz="6000"/>
            </a:lvl1pPr>
          </a:lstStyle>
          <a:p>
            <a:r>
              <a:rPr lang="en-US"/>
              <a:t>Click to edit Master title style</a:t>
            </a:r>
            <a:endParaRPr lang="de-DE"/>
          </a:p>
        </p:txBody>
      </p:sp>
      <p:sp>
        <p:nvSpPr>
          <p:cNvPr id="3" name="Subtitle 2"/>
          <p:cNvSpPr>
            <a:spLocks noGrp="1"/>
          </p:cNvSpPr>
          <p:nvPr>
            <p:ph type="subTitle" idx="1"/>
          </p:nvPr>
        </p:nvSpPr>
        <p:spPr>
          <a:xfrm>
            <a:off x="4000500" y="23614063"/>
            <a:ext cx="24003000" cy="108537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804438" y="3994150"/>
            <a:ext cx="6800850" cy="3596798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2398713" y="3994150"/>
            <a:ext cx="20253325" cy="35967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4400" y="11207750"/>
            <a:ext cx="27603450" cy="18702338"/>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2184400" y="30086300"/>
            <a:ext cx="27603450" cy="983456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2398713" y="12987338"/>
            <a:ext cx="13527087" cy="269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16078200" y="12987338"/>
            <a:ext cx="13527088" cy="269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日期占位符 4"/>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393950"/>
            <a:ext cx="27603450" cy="8689975"/>
          </a:xfrm>
        </p:spPr>
        <p:txBody>
          <a:bodyPr/>
          <a:lstStyle/>
          <a:p>
            <a:r>
              <a:rPr lang="en-US"/>
              <a:t>Click to edit Master title style</a:t>
            </a:r>
            <a:endParaRPr lang="de-DE"/>
          </a:p>
        </p:txBody>
      </p:sp>
      <p:sp>
        <p:nvSpPr>
          <p:cNvPr id="3" name="Text Placeholder 2"/>
          <p:cNvSpPr>
            <a:spLocks noGrp="1"/>
          </p:cNvSpPr>
          <p:nvPr>
            <p:ph type="body" idx="1"/>
          </p:nvPr>
        </p:nvSpPr>
        <p:spPr>
          <a:xfrm>
            <a:off x="2205038" y="11020425"/>
            <a:ext cx="13538200"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5038" y="16422688"/>
            <a:ext cx="13538200" cy="2415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16202025" y="11020425"/>
            <a:ext cx="13606463"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202025" y="16422688"/>
            <a:ext cx="13606463" cy="2415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日期占位符 6"/>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页脚占位符 7"/>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灯片编号占位符 8"/>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日期占位符 2"/>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页脚占位符 3"/>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灯片编号占位符 4"/>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页脚占位符 2"/>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灯片编号占位符 3"/>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13606463" y="6473825"/>
            <a:ext cx="16202025" cy="31948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日期占位符 4"/>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13606463" y="6473825"/>
            <a:ext cx="16202025" cy="31948438"/>
          </a:xfrm>
        </p:spPr>
        <p:txBody>
          <a:bodyPr vert="horz" wrap="square" lIns="435326" tIns="217663" rIns="435326" bIns="217663"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352925" rtl="0" eaLnBrk="0" fontAlgn="base" latinLnBrk="0" hangingPunct="0">
              <a:lnSpc>
                <a:spcPct val="100000"/>
              </a:lnSpc>
              <a:spcBef>
                <a:spcPct val="20000"/>
              </a:spcBef>
              <a:spcAft>
                <a:spcPct val="0"/>
              </a:spcAft>
              <a:buClrTx/>
              <a:buSzTx/>
              <a:buFontTx/>
              <a:buNone/>
              <a:defRPr/>
            </a:pPr>
            <a:endParaRPr kumimoji="0" lang="de-DE"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日期占位符 4"/>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2398713" y="3994150"/>
            <a:ext cx="27206575" cy="7496175"/>
          </a:xfrm>
          <a:prstGeom prst="rect">
            <a:avLst/>
          </a:prstGeom>
          <a:noFill/>
          <a:ln w="9525">
            <a:noFill/>
          </a:ln>
        </p:spPr>
        <p:txBody>
          <a:bodyPr lIns="435326" tIns="217663" rIns="435326" bIns="217663" anchor="ctr" anchorCtr="0"/>
          <a:lstStyle/>
          <a:p>
            <a:pPr lvl="0"/>
            <a:r>
              <a:rPr lang="en-AU" altLang="de-DE" dirty="0"/>
              <a:t>Click to edit Master title style</a:t>
            </a:r>
          </a:p>
        </p:txBody>
      </p:sp>
      <p:sp>
        <p:nvSpPr>
          <p:cNvPr id="1027" name="Rectangle 3"/>
          <p:cNvSpPr>
            <a:spLocks noGrp="1"/>
          </p:cNvSpPr>
          <p:nvPr>
            <p:ph type="body" idx="1"/>
          </p:nvPr>
        </p:nvSpPr>
        <p:spPr>
          <a:xfrm>
            <a:off x="2398713" y="12987338"/>
            <a:ext cx="27206575" cy="26974800"/>
          </a:xfrm>
          <a:prstGeom prst="rect">
            <a:avLst/>
          </a:prstGeom>
          <a:noFill/>
          <a:ln w="9525">
            <a:noFill/>
          </a:ln>
        </p:spPr>
        <p:txBody>
          <a:bodyPr lIns="435326" tIns="217663" rIns="435326" bIns="217663"/>
          <a:lstStyle/>
          <a:p>
            <a:pPr lvl="0"/>
            <a:r>
              <a:rPr lang="en-AU" altLang="de-DE" dirty="0"/>
              <a:t>Click to edit Master text styles</a:t>
            </a:r>
          </a:p>
          <a:p>
            <a:pPr lvl="1"/>
            <a:r>
              <a:rPr lang="en-AU" altLang="de-DE" dirty="0"/>
              <a:t>Second level</a:t>
            </a:r>
          </a:p>
          <a:p>
            <a:pPr lvl="2"/>
            <a:r>
              <a:rPr lang="en-AU" altLang="de-DE" dirty="0"/>
              <a:t>Third level</a:t>
            </a:r>
          </a:p>
          <a:p>
            <a:pPr lvl="3"/>
            <a:r>
              <a:rPr lang="en-AU" altLang="de-DE" dirty="0"/>
              <a:t>Fourth level</a:t>
            </a:r>
          </a:p>
          <a:p>
            <a:pPr lvl="4"/>
            <a:r>
              <a:rPr lang="en-AU" altLang="de-DE" dirty="0"/>
              <a:t>Fifth level</a:t>
            </a:r>
          </a:p>
        </p:txBody>
      </p:sp>
      <p:sp>
        <p:nvSpPr>
          <p:cNvPr id="1028" name="Rectangle 4"/>
          <p:cNvSpPr>
            <a:spLocks noGrp="1" noChangeArrowheads="1"/>
          </p:cNvSpPr>
          <p:nvPr>
            <p:ph type="dt" sz="half" idx="2"/>
          </p:nvPr>
        </p:nvSpPr>
        <p:spPr bwMode="auto">
          <a:xfrm>
            <a:off x="2398713" y="40963850"/>
            <a:ext cx="6670675" cy="2994025"/>
          </a:xfrm>
          <a:prstGeom prst="rect">
            <a:avLst/>
          </a:prstGeom>
          <a:noFill/>
          <a:ln>
            <a:noFill/>
          </a:ln>
          <a:effectLst/>
        </p:spPr>
        <p:txBody>
          <a:bodyPr vert="horz" wrap="square" lIns="435326" tIns="217663" rIns="435326" bIns="217663" numCol="1" anchor="t" anchorCtr="0" compatLnSpc="1"/>
          <a:lstStyle>
            <a:lvl1pPr algn="l" defTabSz="4352925">
              <a:defRPr sz="6600"/>
            </a:lvl1p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10934700" y="40963850"/>
            <a:ext cx="10134600" cy="2994025"/>
          </a:xfrm>
          <a:prstGeom prst="rect">
            <a:avLst/>
          </a:prstGeom>
          <a:noFill/>
          <a:ln>
            <a:noFill/>
          </a:ln>
          <a:effectLst/>
        </p:spPr>
        <p:txBody>
          <a:bodyPr vert="horz" wrap="square" lIns="435326" tIns="217663" rIns="435326" bIns="217663" numCol="1" anchor="t" anchorCtr="0" compatLnSpc="1"/>
          <a:lstStyle>
            <a:lvl1pPr algn="ctr" defTabSz="4352925">
              <a:defRPr sz="6600"/>
            </a:lvl1p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22934613" y="40963850"/>
            <a:ext cx="6670675" cy="2994025"/>
          </a:xfrm>
          <a:prstGeom prst="rect">
            <a:avLst/>
          </a:prstGeom>
          <a:noFill/>
          <a:ln>
            <a:noFill/>
          </a:ln>
          <a:effectLst/>
        </p:spPr>
        <p:txBody>
          <a:bodyPr vert="horz" wrap="square" lIns="435326" tIns="217663" rIns="435326" bIns="217663" numCol="1" anchor="t" anchorCtr="0" compatLnSpc="1"/>
          <a:lstStyle>
            <a:lvl1pPr algn="r">
              <a:defRPr sz="6600"/>
            </a:lvl1p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352925" rtl="0" eaLnBrk="0" fontAlgn="base" hangingPunct="0">
        <a:spcBef>
          <a:spcPct val="0"/>
        </a:spcBef>
        <a:spcAft>
          <a:spcPct val="0"/>
        </a:spcAft>
        <a:defRPr sz="21000" kern="1200">
          <a:solidFill>
            <a:schemeClr val="tx2"/>
          </a:solidFill>
          <a:latin typeface="+mj-lt"/>
          <a:ea typeface="+mj-ea"/>
          <a:cs typeface="+mj-cs"/>
        </a:defRPr>
      </a:lvl1pPr>
      <a:lvl2pPr algn="ctr" defTabSz="4352925" rtl="0" eaLnBrk="0" fontAlgn="base" hangingPunct="0">
        <a:spcBef>
          <a:spcPct val="0"/>
        </a:spcBef>
        <a:spcAft>
          <a:spcPct val="0"/>
        </a:spcAft>
        <a:defRPr sz="21000">
          <a:solidFill>
            <a:schemeClr val="tx2"/>
          </a:solidFill>
          <a:latin typeface="Times New Roman" panose="02020603050405020304" pitchFamily="18" charset="0"/>
        </a:defRPr>
      </a:lvl2pPr>
      <a:lvl3pPr algn="ctr" defTabSz="4352925" rtl="0" eaLnBrk="0" fontAlgn="base" hangingPunct="0">
        <a:spcBef>
          <a:spcPct val="0"/>
        </a:spcBef>
        <a:spcAft>
          <a:spcPct val="0"/>
        </a:spcAft>
        <a:defRPr sz="21000">
          <a:solidFill>
            <a:schemeClr val="tx2"/>
          </a:solidFill>
          <a:latin typeface="Times New Roman" panose="02020603050405020304" pitchFamily="18" charset="0"/>
        </a:defRPr>
      </a:lvl3pPr>
      <a:lvl4pPr algn="ctr" defTabSz="4352925" rtl="0" eaLnBrk="0" fontAlgn="base" hangingPunct="0">
        <a:spcBef>
          <a:spcPct val="0"/>
        </a:spcBef>
        <a:spcAft>
          <a:spcPct val="0"/>
        </a:spcAft>
        <a:defRPr sz="21000">
          <a:solidFill>
            <a:schemeClr val="tx2"/>
          </a:solidFill>
          <a:latin typeface="Times New Roman" panose="02020603050405020304" pitchFamily="18" charset="0"/>
        </a:defRPr>
      </a:lvl4pPr>
      <a:lvl5pPr algn="ctr" defTabSz="4352925" rtl="0" eaLnBrk="0" fontAlgn="base" hangingPunct="0">
        <a:spcBef>
          <a:spcPct val="0"/>
        </a:spcBef>
        <a:spcAft>
          <a:spcPct val="0"/>
        </a:spcAft>
        <a:defRPr sz="21000">
          <a:solidFill>
            <a:schemeClr val="tx2"/>
          </a:solidFill>
          <a:latin typeface="Times New Roman" panose="02020603050405020304" pitchFamily="18" charset="0"/>
        </a:defRPr>
      </a:lvl5pPr>
      <a:lvl6pPr marL="457200" algn="ctr" defTabSz="4352925" rtl="0" eaLnBrk="0" fontAlgn="base" hangingPunct="0">
        <a:spcBef>
          <a:spcPct val="0"/>
        </a:spcBef>
        <a:spcAft>
          <a:spcPct val="0"/>
        </a:spcAft>
        <a:defRPr sz="21000">
          <a:solidFill>
            <a:schemeClr val="tx2"/>
          </a:solidFill>
          <a:latin typeface="Times New Roman" panose="02020603050405020304" pitchFamily="18" charset="0"/>
        </a:defRPr>
      </a:lvl6pPr>
      <a:lvl7pPr marL="914400" algn="ctr" defTabSz="4352925" rtl="0" eaLnBrk="0" fontAlgn="base" hangingPunct="0">
        <a:spcBef>
          <a:spcPct val="0"/>
        </a:spcBef>
        <a:spcAft>
          <a:spcPct val="0"/>
        </a:spcAft>
        <a:defRPr sz="21000">
          <a:solidFill>
            <a:schemeClr val="tx2"/>
          </a:solidFill>
          <a:latin typeface="Times New Roman" panose="02020603050405020304" pitchFamily="18" charset="0"/>
        </a:defRPr>
      </a:lvl7pPr>
      <a:lvl8pPr marL="1371600" algn="ctr" defTabSz="4352925" rtl="0" eaLnBrk="0" fontAlgn="base" hangingPunct="0">
        <a:spcBef>
          <a:spcPct val="0"/>
        </a:spcBef>
        <a:spcAft>
          <a:spcPct val="0"/>
        </a:spcAft>
        <a:defRPr sz="21000">
          <a:solidFill>
            <a:schemeClr val="tx2"/>
          </a:solidFill>
          <a:latin typeface="Times New Roman" panose="02020603050405020304" pitchFamily="18" charset="0"/>
        </a:defRPr>
      </a:lvl8pPr>
      <a:lvl9pPr marL="1828800" algn="ctr" defTabSz="4352925" rtl="0" eaLnBrk="0" fontAlgn="base" hangingPunct="0">
        <a:spcBef>
          <a:spcPct val="0"/>
        </a:spcBef>
        <a:spcAft>
          <a:spcPct val="0"/>
        </a:spcAft>
        <a:defRPr sz="21000">
          <a:solidFill>
            <a:schemeClr val="tx2"/>
          </a:solidFill>
          <a:latin typeface="Times New Roman" panose="02020603050405020304" pitchFamily="18" charset="0"/>
        </a:defRPr>
      </a:lvl9pPr>
    </p:titleStyle>
    <p:body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p:nvPr/>
        </p:nvSpPr>
        <p:spPr>
          <a:xfrm>
            <a:off x="457200" y="5791200"/>
            <a:ext cx="9872663" cy="38404800"/>
          </a:xfrm>
          <a:prstGeom prst="rect">
            <a:avLst/>
          </a:prstGeom>
          <a:solidFill>
            <a:srgbClr val="FFFF00">
              <a:alpha val="50195"/>
            </a:srgbClr>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endParaRPr lang="en-US" altLang="de-DE" sz="2500" dirty="0"/>
          </a:p>
        </p:txBody>
      </p:sp>
      <p:sp>
        <p:nvSpPr>
          <p:cNvPr id="2051" name="Rectangle 6"/>
          <p:cNvSpPr/>
          <p:nvPr/>
        </p:nvSpPr>
        <p:spPr>
          <a:xfrm>
            <a:off x="10934065" y="5715000"/>
            <a:ext cx="9871075" cy="38404800"/>
          </a:xfrm>
          <a:prstGeom prst="rect">
            <a:avLst/>
          </a:prstGeom>
          <a:solidFill>
            <a:srgbClr val="FFFF00">
              <a:alpha val="50195"/>
            </a:srgbClr>
          </a:solidFill>
          <a:ln w="9525">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endParaRPr lang="en-US" altLang="de-DE" sz="2500" dirty="0"/>
          </a:p>
        </p:txBody>
      </p:sp>
      <p:sp>
        <p:nvSpPr>
          <p:cNvPr id="2052" name="Rectangle 7"/>
          <p:cNvSpPr/>
          <p:nvPr/>
        </p:nvSpPr>
        <p:spPr>
          <a:xfrm>
            <a:off x="21202650" y="5791200"/>
            <a:ext cx="9874250" cy="38404800"/>
          </a:xfrm>
          <a:prstGeom prst="rect">
            <a:avLst/>
          </a:prstGeom>
          <a:solidFill>
            <a:srgbClr val="FFFF00">
              <a:alpha val="50195"/>
            </a:srgbClr>
          </a:solidFill>
          <a:ln w="9525">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endParaRPr lang="en-US" altLang="de-DE" sz="2500" dirty="0"/>
          </a:p>
        </p:txBody>
      </p:sp>
      <p:sp>
        <p:nvSpPr>
          <p:cNvPr id="2053" name="Rectangle 10"/>
          <p:cNvSpPr/>
          <p:nvPr/>
        </p:nvSpPr>
        <p:spPr>
          <a:xfrm>
            <a:off x="6985" y="635"/>
            <a:ext cx="31997015" cy="4173855"/>
          </a:xfrm>
          <a:prstGeom prst="rect">
            <a:avLst/>
          </a:prstGeom>
          <a:noFill/>
          <a:ln w="9525">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457200" lvl="0" indent="-457200" algn="ctr" defTabSz="952500">
              <a:spcBef>
                <a:spcPct val="0"/>
              </a:spcBef>
              <a:buNone/>
            </a:pPr>
            <a:r>
              <a:rPr lang="en-GB" altLang="de-DE" sz="4800" b="1" dirty="0"/>
              <a:t>Performance study of solar thermal assisted photovoltaic driven electrocatalytic nitrate reduction</a:t>
            </a:r>
          </a:p>
          <a:p>
            <a:pPr marL="457200" lvl="0" indent="-457200" algn="ctr" defTabSz="952500">
              <a:spcBef>
                <a:spcPct val="0"/>
              </a:spcBef>
              <a:buNone/>
            </a:pPr>
            <a:r>
              <a:rPr lang="es-CL" altLang="de-DE" sz="3000" b="1" dirty="0"/>
              <a:t> </a:t>
            </a:r>
          </a:p>
          <a:p>
            <a:pPr marL="0" lvl="0" indent="0" algn="ctr" defTabSz="952500">
              <a:spcBef>
                <a:spcPct val="0"/>
              </a:spcBef>
              <a:buNone/>
            </a:pPr>
            <a:r>
              <a:rPr altLang="de-DE" sz="3300" b="1" dirty="0"/>
              <a:t>Dingcheng Sun</a:t>
            </a:r>
            <a:r>
              <a:rPr altLang="de-DE" sz="3300" b="1" baseline="30000" dirty="0"/>
              <a:t>1</a:t>
            </a:r>
            <a:r>
              <a:rPr lang="en-US" sz="3300" b="1" dirty="0"/>
              <a:t>,Xu Ji</a:t>
            </a:r>
            <a:r>
              <a:rPr lang="en-US" sz="3300" b="1" baseline="30000" dirty="0"/>
              <a:t>1*</a:t>
            </a:r>
            <a:r>
              <a:rPr lang="en-US" sz="3300" b="1" dirty="0"/>
              <a:t>,Le Zhang</a:t>
            </a:r>
            <a:r>
              <a:rPr lang="en-US" sz="3300" b="1" baseline="30000" dirty="0"/>
              <a:t>1</a:t>
            </a:r>
            <a:r>
              <a:rPr lang="en-US" sz="3300" b="1" dirty="0"/>
              <a:t>,</a:t>
            </a:r>
            <a:r>
              <a:rPr lang="en-US" sz="3300" b="1" dirty="0">
                <a:sym typeface="+mn-ea"/>
              </a:rPr>
              <a:t>Yue Yang</a:t>
            </a:r>
            <a:r>
              <a:rPr lang="en-US" sz="3300" b="1" baseline="30000" dirty="0">
                <a:sym typeface="+mn-ea"/>
              </a:rPr>
              <a:t>1</a:t>
            </a:r>
            <a:endParaRPr lang="en-US" sz="3300" b="1" dirty="0">
              <a:sym typeface="+mn-ea"/>
            </a:endParaRPr>
          </a:p>
          <a:p>
            <a:pPr marL="0" lvl="0" indent="0" algn="ctr" defTabSz="952500">
              <a:spcBef>
                <a:spcPct val="0"/>
              </a:spcBef>
              <a:buNone/>
            </a:pPr>
            <a:r>
              <a:rPr lang="en-US" altLang="de-DE" sz="2900" i="1" dirty="0"/>
              <a:t>Yunnan Normal Univ., School of Energy and Environmental Science, Juxian St. 768, 650500 Kunming, China</a:t>
            </a:r>
          </a:p>
          <a:p>
            <a:pPr marL="457200" lvl="0" indent="-457200" algn="ctr" defTabSz="952500">
              <a:spcBef>
                <a:spcPct val="0"/>
              </a:spcBef>
              <a:buNone/>
            </a:pPr>
            <a:r>
              <a:rPr lang="en-US" altLang="de-DE" sz="3300" b="1" dirty="0"/>
              <a:t>Haiyang Xu</a:t>
            </a:r>
            <a:r>
              <a:rPr lang="en-US" altLang="de-DE" sz="3300" b="1" baseline="30000" dirty="0"/>
              <a:t>2</a:t>
            </a:r>
            <a:r>
              <a:rPr lang="en-US" altLang="de-DE" sz="3300" b="1" dirty="0"/>
              <a:t>,Shengjie Wei</a:t>
            </a:r>
            <a:r>
              <a:rPr lang="en-US" altLang="de-DE" sz="3300" b="1" baseline="30000" dirty="0"/>
              <a:t>2</a:t>
            </a:r>
            <a:endParaRPr lang="en-US" altLang="de-DE" sz="3300" b="1" dirty="0"/>
          </a:p>
          <a:p>
            <a:pPr marL="457200" lvl="0" indent="-457200" algn="ctr" defTabSz="952500">
              <a:spcBef>
                <a:spcPct val="0"/>
              </a:spcBef>
              <a:buNone/>
            </a:pPr>
            <a:r>
              <a:rPr altLang="de-DE" sz="2900" i="1" dirty="0"/>
              <a:t>Yunnan Normal Univ., School of physics and electronic information, Juxian St. 768, 650500 Kunming, China</a:t>
            </a:r>
          </a:p>
          <a:p>
            <a:pPr marL="1409700" lvl="2" indent="-457200" algn="ctr" defTabSz="952500">
              <a:spcBef>
                <a:spcPct val="0"/>
              </a:spcBef>
              <a:buNone/>
            </a:pPr>
            <a:endParaRPr lang="en-US" altLang="de-DE" sz="900" i="1" dirty="0"/>
          </a:p>
        </p:txBody>
      </p:sp>
      <p:sp>
        <p:nvSpPr>
          <p:cNvPr id="2054" name="Rectangle 14"/>
          <p:cNvSpPr/>
          <p:nvPr/>
        </p:nvSpPr>
        <p:spPr>
          <a:xfrm>
            <a:off x="457200" y="5791200"/>
            <a:ext cx="9872663" cy="1581150"/>
          </a:xfrm>
          <a:prstGeom prst="rect">
            <a:avLst/>
          </a:prstGeom>
          <a:solidFill>
            <a:srgbClr val="FF0000"/>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AU" altLang="de-DE" sz="5900" b="1" dirty="0"/>
              <a:t>Introduction</a:t>
            </a:r>
            <a:endParaRPr lang="en-AU" altLang="de-DE" sz="5900" dirty="0"/>
          </a:p>
        </p:txBody>
      </p:sp>
      <p:sp>
        <p:nvSpPr>
          <p:cNvPr id="2055" name="Rectangle 16"/>
          <p:cNvSpPr/>
          <p:nvPr/>
        </p:nvSpPr>
        <p:spPr>
          <a:xfrm>
            <a:off x="21259800" y="29413200"/>
            <a:ext cx="9871075" cy="1581150"/>
          </a:xfrm>
          <a:prstGeom prst="rect">
            <a:avLst/>
          </a:prstGeom>
          <a:solidFill>
            <a:srgbClr val="FF0000"/>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AU" altLang="de-DE" sz="5900" b="1" dirty="0"/>
              <a:t>Conclusions</a:t>
            </a:r>
          </a:p>
        </p:txBody>
      </p:sp>
      <p:sp>
        <p:nvSpPr>
          <p:cNvPr id="2056" name="Text Box 25"/>
          <p:cNvSpPr txBox="1"/>
          <p:nvPr/>
        </p:nvSpPr>
        <p:spPr>
          <a:xfrm>
            <a:off x="10925810" y="5803265"/>
            <a:ext cx="9689465" cy="886333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spcBef>
                <a:spcPct val="0"/>
              </a:spcBef>
              <a:buNone/>
            </a:pPr>
            <a:r>
              <a:rPr lang="en-US" altLang="en-GB" sz="3300" dirty="0"/>
              <a:t>   </a:t>
            </a:r>
            <a:r>
              <a:rPr lang="en-GB" altLang="de-DE" sz="3300" dirty="0"/>
              <a:t>Ⅱ Solar Photovoltaic Utilization Module: This consists of solar photovoltaic panels and data recording and conversion terminals.</a:t>
            </a:r>
          </a:p>
          <a:p>
            <a:pPr marL="273050" lvl="0" indent="0" algn="just" defTabSz="952500">
              <a:spcBef>
                <a:spcPct val="0"/>
              </a:spcBef>
              <a:buNone/>
            </a:pPr>
            <a:r>
              <a:rPr lang="en-US" altLang="en-GB" sz="3300" dirty="0"/>
              <a:t>   </a:t>
            </a:r>
            <a:r>
              <a:rPr lang="en-GB" altLang="de-DE" sz="3300" dirty="0"/>
              <a:t>Ⅲ Catalytic Nitrate Reduction to Ammonia Module: This comprises the working electrode, counter electrode, ion exchange membrane, cathode chamber, and anode chamber.</a:t>
            </a:r>
          </a:p>
          <a:p>
            <a:pPr marL="273050" lvl="0" indent="0" algn="just" defTabSz="952500">
              <a:spcBef>
                <a:spcPts val="2000"/>
              </a:spcBef>
              <a:spcAft>
                <a:spcPts val="2000"/>
              </a:spcAft>
              <a:buNone/>
            </a:pPr>
            <a:r>
              <a:rPr lang="en-GB" altLang="de-DE" sz="3300" cap="all" dirty="0">
                <a:solidFill>
                  <a:schemeClr val="tx1"/>
                </a:solidFill>
                <a:uFillTx/>
              </a:rPr>
              <a:t> Preparation of the Fe-C Catalytic Material</a:t>
            </a:r>
          </a:p>
          <a:p>
            <a:pPr marL="273050" lvl="0" indent="0" algn="just" defTabSz="952500">
              <a:spcBef>
                <a:spcPct val="0"/>
              </a:spcBef>
              <a:buNone/>
            </a:pPr>
            <a:r>
              <a:rPr lang="en-US" altLang="en-GB" sz="3300" dirty="0"/>
              <a:t>   </a:t>
            </a:r>
            <a:r>
              <a:rPr lang="en-GB" altLang="de-DE" sz="3300" dirty="0"/>
              <a:t>Fe-CDs were synthesized by a slight modification of the previously reported synthesis method of Carbon Nanodots. Briefly, 1 g of citric acid, 1 g of FeCl</a:t>
            </a:r>
            <a:r>
              <a:rPr lang="en-GB" altLang="de-DE" sz="3300" baseline="-25000" dirty="0"/>
              <a:t>3</a:t>
            </a:r>
            <a:r>
              <a:rPr lang="en-GB" altLang="de-DE" sz="3300" dirty="0"/>
              <a:t>⋅H</a:t>
            </a:r>
            <a:r>
              <a:rPr lang="en-GB" altLang="de-DE" sz="3300" baseline="-25000" dirty="0"/>
              <a:t>2</a:t>
            </a:r>
            <a:r>
              <a:rPr lang="en-GB" altLang="de-DE" sz="3300" dirty="0"/>
              <a:t>O, and 2 g of urea were dissolved in 10 mL of ultrapure water, then heated for 1 min and 45 s in a microwave oven  and the product was obtained by dialysis drying.</a:t>
            </a:r>
          </a:p>
        </p:txBody>
      </p:sp>
      <p:sp>
        <p:nvSpPr>
          <p:cNvPr id="2057" name="Text Box 69"/>
          <p:cNvSpPr txBox="1"/>
          <p:nvPr/>
        </p:nvSpPr>
        <p:spPr>
          <a:xfrm>
            <a:off x="457200" y="19659600"/>
            <a:ext cx="9872663" cy="1579563"/>
          </a:xfrm>
          <a:prstGeom prst="rect">
            <a:avLst/>
          </a:prstGeom>
          <a:solidFill>
            <a:srgbClr val="FF0000"/>
          </a:solid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US" altLang="de-DE" sz="5900" b="1" dirty="0">
                <a:cs typeface="Times New Roman" panose="02020603050405020304" pitchFamily="18" charset="0"/>
              </a:rPr>
              <a:t>Experimental setup</a:t>
            </a:r>
            <a:endParaRPr lang="en-AU" altLang="de-DE" sz="5900" b="1" dirty="0"/>
          </a:p>
        </p:txBody>
      </p:sp>
      <p:sp>
        <p:nvSpPr>
          <p:cNvPr id="2059" name="Text Box 77"/>
          <p:cNvSpPr txBox="1"/>
          <p:nvPr/>
        </p:nvSpPr>
        <p:spPr>
          <a:xfrm>
            <a:off x="21310600" y="26245820"/>
            <a:ext cx="9669780" cy="298831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just" defTabSz="952500">
              <a:spcBef>
                <a:spcPct val="50000"/>
              </a:spcBef>
              <a:buNone/>
            </a:pPr>
            <a:r>
              <a:rPr lang="en-US" altLang="de-DE" sz="3300" dirty="0"/>
              <a:t>   As shown in </a:t>
            </a:r>
            <a:r>
              <a:rPr lang="en-US" altLang="de-DE" sz="3300" b="1" dirty="0">
                <a:sym typeface="+mn-ea"/>
              </a:rPr>
              <a:t>Fig.3.</a:t>
            </a:r>
            <a:r>
              <a:rPr lang="en-US" altLang="de-DE" sz="3300" dirty="0"/>
              <a:t>, under two different conditions of cloudy and clear skies, the temperature of the system increases with the increase in irradiance, and the ammonia production of the system also increases accordingly, with ammonia production reaching 1856.3 μg and 734.7 μg, respectively. </a:t>
            </a:r>
          </a:p>
        </p:txBody>
      </p:sp>
      <p:sp>
        <p:nvSpPr>
          <p:cNvPr id="2060" name="Text Box 106"/>
          <p:cNvSpPr txBox="1"/>
          <p:nvPr/>
        </p:nvSpPr>
        <p:spPr>
          <a:xfrm>
            <a:off x="21268690" y="11125200"/>
            <a:ext cx="9760585" cy="1900555"/>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just" defTabSz="952500">
              <a:spcBef>
                <a:spcPct val="0"/>
              </a:spcBef>
              <a:spcAft>
                <a:spcPct val="40000"/>
              </a:spcAft>
              <a:buNone/>
            </a:pPr>
            <a:r>
              <a:rPr lang="en-US" altLang="de-DE" sz="3300" b="1" dirty="0">
                <a:sym typeface="+mn-ea"/>
              </a:rPr>
              <a:t>Fig.2. </a:t>
            </a:r>
            <a:r>
              <a:rPr lang="en-US" altLang="de-DE" sz="3300" dirty="0"/>
              <a:t>Relationship between voltage and current density, and ammonia production at 30 °C under different voltages</a:t>
            </a:r>
          </a:p>
        </p:txBody>
      </p:sp>
      <p:sp>
        <p:nvSpPr>
          <p:cNvPr id="2061" name="Text Box 115"/>
          <p:cNvSpPr txBox="1"/>
          <p:nvPr/>
        </p:nvSpPr>
        <p:spPr>
          <a:xfrm>
            <a:off x="25912445" y="22402800"/>
            <a:ext cx="5067935" cy="368808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ctr" defTabSz="952500">
              <a:spcBef>
                <a:spcPct val="0"/>
              </a:spcBef>
              <a:buNone/>
            </a:pPr>
            <a:r>
              <a:rPr lang="en-US" altLang="de-DE" sz="3300" b="1" dirty="0"/>
              <a:t>Fig. 3.</a:t>
            </a:r>
            <a:r>
              <a:rPr lang="en-US" altLang="de-DE" sz="3300" dirty="0"/>
              <a:t> </a:t>
            </a:r>
            <a:r>
              <a:rPr lang="en-GB" altLang="de-DE" sz="3300" dirty="0"/>
              <a:t>Relationship between ammonia production and different irradiance and temperature under actual environmental conditions on sunny and cloudy days.</a:t>
            </a:r>
          </a:p>
        </p:txBody>
      </p:sp>
      <p:sp>
        <p:nvSpPr>
          <p:cNvPr id="2063" name="Text Box 135"/>
          <p:cNvSpPr txBox="1"/>
          <p:nvPr/>
        </p:nvSpPr>
        <p:spPr>
          <a:xfrm>
            <a:off x="21553488" y="4816475"/>
            <a:ext cx="9874250" cy="501650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171450" lvl="1" indent="511175" algn="just" defTabSz="952500">
              <a:spcBef>
                <a:spcPts val="450"/>
              </a:spcBef>
              <a:spcAft>
                <a:spcPts val="450"/>
              </a:spcAft>
              <a:buNone/>
            </a:pPr>
            <a:endParaRPr lang="en-US" altLang="de-DE" sz="3300" dirty="0"/>
          </a:p>
        </p:txBody>
      </p:sp>
      <p:sp>
        <p:nvSpPr>
          <p:cNvPr id="2064" name="Rectangle 141"/>
          <p:cNvSpPr/>
          <p:nvPr/>
        </p:nvSpPr>
        <p:spPr>
          <a:xfrm>
            <a:off x="16002000" y="21944013"/>
            <a:ext cx="32004000" cy="0"/>
          </a:xfrm>
          <a:prstGeom prst="rect">
            <a:avLst/>
          </a:prstGeom>
          <a:noFill/>
          <a:ln w="9525">
            <a:noFill/>
          </a:ln>
        </p:spPr>
        <p:txBody>
          <a:bodyPr>
            <a:spAutoFit/>
          </a:bodyPr>
          <a:lstStyle/>
          <a:p>
            <a:pPr algn="ctr"/>
            <a:endParaRPr lang="de-DE" altLang="de-DE" dirty="0">
              <a:latin typeface="Times New Roman" panose="02020603050405020304" pitchFamily="18" charset="0"/>
            </a:endParaRPr>
          </a:p>
        </p:txBody>
      </p:sp>
      <p:sp>
        <p:nvSpPr>
          <p:cNvPr id="2066" name="Rectangle 154"/>
          <p:cNvSpPr/>
          <p:nvPr/>
        </p:nvSpPr>
        <p:spPr>
          <a:xfrm>
            <a:off x="21259800" y="37033200"/>
            <a:ext cx="9871075" cy="1579563"/>
          </a:xfrm>
          <a:prstGeom prst="rect">
            <a:avLst/>
          </a:prstGeom>
          <a:solidFill>
            <a:srgbClr val="FF0000"/>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US" altLang="de-DE" sz="5900" b="1" dirty="0">
                <a:cs typeface="Times New Roman" panose="02020603050405020304" pitchFamily="18" charset="0"/>
              </a:rPr>
              <a:t>References</a:t>
            </a:r>
            <a:r>
              <a:rPr lang="es-ES" altLang="de-DE" sz="5900" b="1" dirty="0"/>
              <a:t> </a:t>
            </a:r>
            <a:endParaRPr lang="en-AU" altLang="de-DE" sz="5900" b="1" dirty="0"/>
          </a:p>
        </p:txBody>
      </p:sp>
      <p:sp>
        <p:nvSpPr>
          <p:cNvPr id="2067" name="Text Box 155"/>
          <p:cNvSpPr txBox="1"/>
          <p:nvPr/>
        </p:nvSpPr>
        <p:spPr>
          <a:xfrm>
            <a:off x="21271865" y="5791200"/>
            <a:ext cx="10156190" cy="458470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273050" algn="just" defTabSz="952500">
              <a:spcBef>
                <a:spcPct val="0"/>
              </a:spcBef>
              <a:spcAft>
                <a:spcPct val="40000"/>
              </a:spcAft>
            </a:pPr>
            <a:endParaRPr lang="en-US" altLang="de-DE" sz="3300" dirty="0"/>
          </a:p>
        </p:txBody>
      </p:sp>
      <p:sp>
        <p:nvSpPr>
          <p:cNvPr id="2068" name="Text Box 156"/>
          <p:cNvSpPr txBox="1"/>
          <p:nvPr/>
        </p:nvSpPr>
        <p:spPr>
          <a:xfrm>
            <a:off x="21259800" y="31089600"/>
            <a:ext cx="9731375" cy="586740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171450" lvl="1" indent="0" algn="just" defTabSz="952500">
              <a:spcBef>
                <a:spcPct val="0"/>
              </a:spcBef>
              <a:buNone/>
            </a:pPr>
            <a:r>
              <a:rPr lang="en-US" altLang="en-GB" sz="3300" dirty="0"/>
              <a:t>   </a:t>
            </a:r>
            <a:r>
              <a:rPr lang="en-GB" altLang="de-DE" sz="3300" dirty="0"/>
              <a:t>This paper presents a a solar photothermal-assisted electrocatalytic ammonia synthesis system, exploring the effects of various reaction conditions such as temperature and voltage on ammonia production performance. The results indicate that, under conditions of 30 °C and -3 V, the system achieves a maximum average current density of 300 mA·cm</a:t>
            </a:r>
            <a:r>
              <a:rPr lang="en-GB" altLang="de-DE" sz="3300" baseline="30000" dirty="0"/>
              <a:t>-2</a:t>
            </a:r>
            <a:r>
              <a:rPr lang="en-GB" altLang="de-DE" sz="3300" dirty="0"/>
              <a:t> and a maximum ammonia production of 2577.3 μg. Experimental analysis under actual environmental conditions demonstrates the system's high practical application value, suggesting the potential for further research in the future.</a:t>
            </a:r>
          </a:p>
        </p:txBody>
      </p:sp>
      <p:sp>
        <p:nvSpPr>
          <p:cNvPr id="2069" name="Text Box 159"/>
          <p:cNvSpPr txBox="1"/>
          <p:nvPr/>
        </p:nvSpPr>
        <p:spPr>
          <a:xfrm>
            <a:off x="432435" y="7372350"/>
            <a:ext cx="9738995" cy="11908155"/>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buNone/>
            </a:pPr>
            <a:endParaRPr lang="en-US" altLang="de-DE" sz="3300" dirty="0">
              <a:cs typeface="Times New Roman" panose="02020603050405020304" pitchFamily="18" charset="0"/>
            </a:endParaRPr>
          </a:p>
          <a:p>
            <a:pPr marL="273050" lvl="0" indent="0" algn="just" defTabSz="952500">
              <a:spcBef>
                <a:spcPct val="0"/>
              </a:spcBef>
              <a:buNone/>
            </a:pPr>
            <a:r>
              <a:rPr lang="en-US" altLang="en-GB" sz="3300" dirty="0"/>
              <a:t>   </a:t>
            </a:r>
            <a:r>
              <a:rPr lang="en-GB" altLang="de-DE" sz="3300" dirty="0"/>
              <a:t>The Haber-Bosch process for ammonia synthesis is plagued by issues such as excessive energy consumption and severe pollution [1-3]. In light of the global transition towards sustainable energy, there has been a significant industry focus on developing methods for ammonia production that are both low in energy consumption and free from pollution [4,5].</a:t>
            </a:r>
          </a:p>
          <a:p>
            <a:pPr marL="273050" lvl="0" indent="0" algn="just" defTabSz="952500">
              <a:spcBef>
                <a:spcPct val="0"/>
              </a:spcBef>
              <a:buNone/>
            </a:pPr>
            <a:r>
              <a:rPr lang="en-US" altLang="en-GB" sz="3300" dirty="0"/>
              <a:t>   </a:t>
            </a:r>
            <a:r>
              <a:rPr lang="en-GB" altLang="de-DE" sz="3300" dirty="0"/>
              <a:t>In order to address the aforementioned issues, the conventional thermo-catalytic NH</a:t>
            </a:r>
            <a:r>
              <a:rPr lang="en-GB" altLang="de-DE" sz="3300" baseline="-25000" dirty="0"/>
              <a:t>3</a:t>
            </a:r>
            <a:r>
              <a:rPr lang="en-GB" altLang="de-DE" sz="3300" dirty="0"/>
              <a:t> synthesis has gradually superseded the Haber-Bosch process. However, from a thermodynamic perspective, the thermal catalytic synthesis of ammonia is typically conducted at moderate temperatures and high pressures (400-450 ℃, 150-250 atm), resulting in a conversion rate of 10%-15% [6].</a:t>
            </a:r>
          </a:p>
          <a:p>
            <a:pPr marL="273050" lvl="0" indent="0" algn="just" defTabSz="952500">
              <a:spcBef>
                <a:spcPct val="0"/>
              </a:spcBef>
              <a:buNone/>
            </a:pPr>
            <a:r>
              <a:rPr lang="en-US" altLang="en-GB" sz="3300" dirty="0"/>
              <a:t>   </a:t>
            </a:r>
            <a:r>
              <a:rPr lang="en-GB" altLang="de-DE" sz="3300" dirty="0"/>
              <a:t>Based on this, we have designed a structurally simple and easy-to-operate solar thermal-assisted electrocatalytic ammonia production system. This system can promote the formation of hydrogen protons under liquid phase conditions and drive their combination with free nitrogen. It significantly reduces the energy consumption involved in the high-temperature cracking of hydrogen and nitrogen gases.</a:t>
            </a:r>
          </a:p>
        </p:txBody>
      </p:sp>
      <p:sp>
        <p:nvSpPr>
          <p:cNvPr id="2071" name="Text Box 170"/>
          <p:cNvSpPr txBox="1"/>
          <p:nvPr/>
        </p:nvSpPr>
        <p:spPr>
          <a:xfrm>
            <a:off x="21183600" y="38727380"/>
            <a:ext cx="9906000" cy="569849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spcBef>
                <a:spcPct val="0"/>
              </a:spcBef>
              <a:buNone/>
            </a:pPr>
            <a:r>
              <a:rPr lang="en-US" altLang="de-DE" sz="2400" dirty="0"/>
              <a:t>[1] Wang L, Xia M, Wang H, Huang K, Qian C, Maravelias CT, et al. Greening Ammonia toward the Solar Ammonia Refinery. Joule. 2018.</a:t>
            </a:r>
          </a:p>
          <a:p>
            <a:pPr marL="273050" lvl="0" indent="0" algn="just" defTabSz="952500">
              <a:spcBef>
                <a:spcPct val="0"/>
              </a:spcBef>
              <a:buNone/>
            </a:pPr>
            <a:r>
              <a:rPr lang="en-US" altLang="de-DE" sz="2400" dirty="0"/>
              <a:t>[2] Capdevila-Cortada M. Electrifying the Haber–Bosch. Nature Catalysis. 2019.</a:t>
            </a:r>
          </a:p>
          <a:p>
            <a:pPr marL="273050" lvl="0" indent="0" algn="just" defTabSz="952500">
              <a:spcBef>
                <a:spcPct val="0"/>
              </a:spcBef>
              <a:buNone/>
            </a:pPr>
            <a:r>
              <a:rPr lang="en-US" altLang="de-DE" sz="2400" dirty="0"/>
              <a:t>[3] Kyriakou V, Garagounis I, Vourros A, Vasileiou E, Stoukides M. An Electrochemical Haber-Bosch Process. Joule. 2019.</a:t>
            </a:r>
          </a:p>
          <a:p>
            <a:pPr marL="273050" lvl="0" indent="0" algn="just" defTabSz="952500">
              <a:spcBef>
                <a:spcPct val="0"/>
              </a:spcBef>
              <a:buNone/>
            </a:pPr>
            <a:r>
              <a:rPr lang="en-US" altLang="de-DE" sz="2400" dirty="0"/>
              <a:t>[4] Seh ZW, Kibsgaard J, Dickens CF, Chorkendorff I, Nørskov JK, Jaramillo TF. Combining theory and experiment in electrocatalysis: Insights into materials design. Science. 2017.</a:t>
            </a:r>
          </a:p>
          <a:p>
            <a:pPr marL="273050" lvl="0" indent="0" algn="just" defTabSz="952500">
              <a:spcBef>
                <a:spcPct val="0"/>
              </a:spcBef>
              <a:buNone/>
            </a:pPr>
            <a:r>
              <a:rPr lang="en-US" altLang="de-DE" sz="2400" dirty="0"/>
              <a:t>[5] Diego M, Angel S, Maksim Z, Jorge G. Challenges and opportunities for the photo-(thermal) synthesis of ammonia. Green Chemistry. 2023.</a:t>
            </a:r>
          </a:p>
          <a:p>
            <a:pPr marL="273050" lvl="0" indent="0" algn="just" defTabSz="952500">
              <a:spcBef>
                <a:spcPct val="0"/>
              </a:spcBef>
              <a:buNone/>
            </a:pPr>
            <a:r>
              <a:rPr lang="en-US" altLang="de-DE" sz="2400" dirty="0"/>
              <a:t>[6] Rouwenhorst KHR, Van der Ham AGJ, Lefferts L. Beyond Haber-Bosch: The renaissance of the Claude process. International Journal of Hydrogen Energy. 2021;46(41):21566-79.</a:t>
            </a:r>
          </a:p>
          <a:p>
            <a:pPr marL="273050" lvl="0" indent="0" algn="just" defTabSz="952500">
              <a:spcBef>
                <a:spcPct val="0"/>
              </a:spcBef>
              <a:buNone/>
            </a:pPr>
            <a:endParaRPr lang="en-US" altLang="de-DE" sz="2400" dirty="0">
              <a:ea typeface="Times New Roman" panose="02020603050405020304" pitchFamily="18" charset="0"/>
            </a:endParaRPr>
          </a:p>
        </p:txBody>
      </p:sp>
      <p:sp>
        <p:nvSpPr>
          <p:cNvPr id="2072" name="Text Box 173"/>
          <p:cNvSpPr txBox="1"/>
          <p:nvPr/>
        </p:nvSpPr>
        <p:spPr>
          <a:xfrm>
            <a:off x="504825" y="23012400"/>
            <a:ext cx="9723755" cy="9264015"/>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just" defTabSz="952500">
              <a:spcBef>
                <a:spcPct val="0"/>
              </a:spcBef>
              <a:buNone/>
            </a:pPr>
            <a:r>
              <a:rPr lang="en-AU" altLang="de-DE" sz="3300" dirty="0">
                <a:cs typeface="Times New Roman" panose="02020603050405020304" pitchFamily="18" charset="0"/>
              </a:rPr>
              <a:t>  The study explored the system under both variable temperature conditions and actual environmental conditions. Under variable temperature conditions, an electric heater was used to control the temperature of the ammonia synthesis system, with an electrochemical workstation providing the power; in actual environmental conditions, a composite parabolic collector and photovoltaic panels were utilized as the heat and power sources for the ammonia synthesis system, investigating the impact of different climatic conditions on the system's ammonia production performance. By adjusting climate conditions, voltage, current, and temperature, the ammonia production performance of the system was optimized. </a:t>
            </a:r>
            <a:endParaRPr lang="en-AU" altLang="de-DE" sz="3300" cap="all" dirty="0">
              <a:solidFill>
                <a:schemeClr val="tx1"/>
              </a:solidFill>
              <a:uFillTx/>
              <a:cs typeface="Times New Roman" panose="02020603050405020304" pitchFamily="18" charset="0"/>
            </a:endParaRPr>
          </a:p>
          <a:p>
            <a:pPr marL="341630" lvl="2" indent="0" algn="just" defTabSz="952500">
              <a:spcBef>
                <a:spcPts val="2000"/>
              </a:spcBef>
              <a:spcAft>
                <a:spcPts val="2000"/>
              </a:spcAft>
              <a:buNone/>
            </a:pPr>
            <a:r>
              <a:rPr lang="en-AU" altLang="de-DE" sz="3300" cap="all" dirty="0">
                <a:solidFill>
                  <a:schemeClr val="tx1"/>
                </a:solidFill>
                <a:uFillTx/>
                <a:cs typeface="Times New Roman" panose="02020603050405020304" pitchFamily="18" charset="0"/>
              </a:rPr>
              <a:t>Construction of the system</a:t>
            </a:r>
          </a:p>
          <a:p>
            <a:pPr marL="341630" lvl="2" indent="0" algn="just" defTabSz="952500">
              <a:spcBef>
                <a:spcPct val="0"/>
              </a:spcBef>
              <a:buNone/>
            </a:pPr>
            <a:r>
              <a:rPr lang="en-US" altLang="en-AU" sz="3300" dirty="0"/>
              <a:t>   </a:t>
            </a:r>
            <a:r>
              <a:rPr lang="en-AU" altLang="de-DE" sz="3300" dirty="0"/>
              <a:t>The solar thermal-assisted electrocatalytic ammonia production system is mainly divided into three parts:</a:t>
            </a:r>
          </a:p>
          <a:p>
            <a:pPr marL="341630" lvl="2" indent="0" algn="just" defTabSz="952500">
              <a:spcBef>
                <a:spcPct val="0"/>
              </a:spcBef>
              <a:buNone/>
            </a:pPr>
            <a:r>
              <a:rPr lang="en-AU" altLang="de-DE" sz="3300" dirty="0"/>
              <a:t> </a:t>
            </a:r>
            <a:r>
              <a:rPr lang="en-US" altLang="en-AU" sz="3300" dirty="0"/>
              <a:t>  </a:t>
            </a:r>
            <a:r>
              <a:rPr lang="en-GB" altLang="de-DE" sz="3300" dirty="0">
                <a:sym typeface="+mn-ea"/>
              </a:rPr>
              <a:t>Ⅰ Solar Thermal Utilization Module: This includes the Compound Parabolic Collector (CPC), reflective mirror surface, heat absorption tube, and wastewater storage section.</a:t>
            </a:r>
            <a:endParaRPr lang="en-GB" altLang="de-DE" sz="3300" dirty="0"/>
          </a:p>
          <a:p>
            <a:pPr marL="341630" lvl="2" indent="0" algn="just" defTabSz="952500">
              <a:spcBef>
                <a:spcPct val="0"/>
              </a:spcBef>
              <a:buNone/>
            </a:pPr>
            <a:endParaRPr lang="en-AU" altLang="de-DE" sz="3300" dirty="0"/>
          </a:p>
          <a:p>
            <a:pPr marL="341630" lvl="2" indent="0" algn="just" defTabSz="952500">
              <a:spcBef>
                <a:spcPct val="0"/>
              </a:spcBef>
              <a:buNone/>
            </a:pPr>
            <a:endParaRPr lang="en-AU" altLang="de-DE" sz="3300" dirty="0"/>
          </a:p>
        </p:txBody>
      </p:sp>
      <p:sp>
        <p:nvSpPr>
          <p:cNvPr id="2074" name="Rectangle 176"/>
          <p:cNvSpPr/>
          <p:nvPr/>
        </p:nvSpPr>
        <p:spPr>
          <a:xfrm>
            <a:off x="21211540" y="5791200"/>
            <a:ext cx="9869170" cy="1667510"/>
          </a:xfrm>
          <a:prstGeom prst="rect">
            <a:avLst/>
          </a:prstGeom>
          <a:solidFill>
            <a:srgbClr val="FF0000"/>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AU" altLang="de-DE" sz="5900" b="1" dirty="0"/>
              <a:t>Results</a:t>
            </a:r>
          </a:p>
        </p:txBody>
      </p:sp>
      <p:sp>
        <p:nvSpPr>
          <p:cNvPr id="2075" name="Text Box 178"/>
          <p:cNvSpPr txBox="1"/>
          <p:nvPr/>
        </p:nvSpPr>
        <p:spPr>
          <a:xfrm>
            <a:off x="11075670" y="15982950"/>
            <a:ext cx="9587230" cy="16826865"/>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spcBef>
                <a:spcPts val="100"/>
              </a:spcBef>
              <a:spcAft>
                <a:spcPts val="100"/>
              </a:spcAft>
              <a:buNone/>
            </a:pPr>
            <a:endParaRPr lang="en-GB" altLang="de-DE" sz="3300" cap="all" dirty="0">
              <a:solidFill>
                <a:schemeClr val="tx1"/>
              </a:solidFill>
              <a:uFillTx/>
            </a:endParaRPr>
          </a:p>
          <a:p>
            <a:pPr marL="273050" lvl="0" indent="0" algn="just" defTabSz="952500">
              <a:spcBef>
                <a:spcPts val="2000"/>
              </a:spcBef>
              <a:spcAft>
                <a:spcPts val="2000"/>
              </a:spcAft>
              <a:buNone/>
            </a:pPr>
            <a:r>
              <a:rPr lang="en-GB" altLang="de-DE" sz="3300" cap="all" dirty="0">
                <a:solidFill>
                  <a:schemeClr val="tx1"/>
                </a:solidFill>
                <a:uFillTx/>
              </a:rPr>
              <a:t> </a:t>
            </a:r>
            <a:r>
              <a:rPr lang="en-US" altLang="en-GB" sz="3300" cap="all" dirty="0">
                <a:solidFill>
                  <a:schemeClr val="tx1"/>
                </a:solidFill>
                <a:uFillTx/>
              </a:rPr>
              <a:t>  </a:t>
            </a:r>
            <a:r>
              <a:rPr lang="en-GB" altLang="de-DE" sz="3300" cap="all" dirty="0">
                <a:solidFill>
                  <a:schemeClr val="tx1"/>
                </a:solidFill>
                <a:uFillTx/>
              </a:rPr>
              <a:t>The effect of different temperatures on the Ammonia production of the System</a:t>
            </a:r>
            <a:r>
              <a:rPr lang="en-GB" altLang="de-DE" sz="3300" dirty="0"/>
              <a:t> </a:t>
            </a:r>
          </a:p>
          <a:p>
            <a:pPr marL="273050" lvl="0" indent="0" algn="just" defTabSz="952500">
              <a:spcBef>
                <a:spcPct val="0"/>
              </a:spcBef>
              <a:buNone/>
            </a:pPr>
            <a:r>
              <a:rPr lang="en-US" altLang="en-GB" sz="3300" dirty="0"/>
              <a:t>   </a:t>
            </a:r>
            <a:r>
              <a:rPr lang="en-GB" altLang="de-DE" sz="3300" dirty="0"/>
              <a:t>Before testing, a certain volume of nitrate solution is injected into the cathode and anode chambers, respectively. Steady-state testing procedure: The ammonia production was tested under stable conditions at different voltages and temperatures of room temperature, 30 °C, 40 °C, and 50 °C. The specific experimental procedure involves heating the heat transfer medium to a specific temperature using a constant temperature water bath, and then turning on the circulation pump to pump the heat transfer medium into both the cathode and anode chambers. </a:t>
            </a:r>
          </a:p>
          <a:p>
            <a:pPr marL="273050" lvl="0" indent="0" algn="just" defTabSz="952500">
              <a:spcBef>
                <a:spcPts val="2000"/>
              </a:spcBef>
              <a:spcAft>
                <a:spcPts val="2000"/>
              </a:spcAft>
              <a:buNone/>
            </a:pPr>
            <a:r>
              <a:rPr lang="en-US" altLang="en-GB" sz="3300" cap="all" dirty="0">
                <a:solidFill>
                  <a:schemeClr val="tx1"/>
                </a:solidFill>
                <a:uFillTx/>
              </a:rPr>
              <a:t>   </a:t>
            </a:r>
            <a:r>
              <a:rPr lang="en-GB" altLang="de-DE" sz="3300" cap="all" dirty="0">
                <a:solidFill>
                  <a:schemeClr val="tx1"/>
                </a:solidFill>
                <a:uFillTx/>
              </a:rPr>
              <a:t>Effects of ambient temperature and irradiance on ammonia production </a:t>
            </a:r>
          </a:p>
          <a:p>
            <a:pPr marL="273050" lvl="0" indent="0" algn="just" defTabSz="952500">
              <a:spcBef>
                <a:spcPct val="0"/>
              </a:spcBef>
              <a:buNone/>
            </a:pPr>
            <a:r>
              <a:rPr lang="en-US" altLang="en-GB" sz="3300" dirty="0"/>
              <a:t>   </a:t>
            </a:r>
            <a:r>
              <a:rPr lang="en-GB" altLang="de-DE" sz="3300" dirty="0"/>
              <a:t>Weather-dependent testing procedure: Before testing, the heat transfer medium is pumped into the compound parabolic concentrating collector using a water pump for heating. The heated heat transfer medium is then discharged outside the cathode and anode chambers to complete the process of heating the nitrate solution. Once the cathode and anode chambers reach a specific temperature, the photovoltaic panels are connected to the working electrode and the counter electrode. After setting a certain voltage, the process of photo-thermal assisted electrocatalytic reduction of nitrate is carried out. After the test is completed, a certain amount of liquid is taken out from the cathode chamber for product detection.</a:t>
            </a:r>
          </a:p>
        </p:txBody>
      </p:sp>
      <p:sp>
        <p:nvSpPr>
          <p:cNvPr id="2079" name="Text Box 194"/>
          <p:cNvSpPr txBox="1"/>
          <p:nvPr/>
        </p:nvSpPr>
        <p:spPr>
          <a:xfrm>
            <a:off x="2133600" y="43021250"/>
            <a:ext cx="17034510" cy="86995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ctr" defTabSz="952500">
              <a:spcBef>
                <a:spcPct val="0"/>
              </a:spcBef>
              <a:buNone/>
            </a:pPr>
            <a:r>
              <a:rPr lang="en-US" altLang="de-DE" sz="3300" b="1" dirty="0"/>
              <a:t>Fig.1.</a:t>
            </a:r>
            <a:r>
              <a:rPr lang="en-US" altLang="de-DE" sz="3300" dirty="0"/>
              <a:t> Structural diagram of solar thermal-assisted electrocatalytic ammonia production system</a:t>
            </a:r>
          </a:p>
        </p:txBody>
      </p:sp>
      <p:sp>
        <p:nvSpPr>
          <p:cNvPr id="2080" name="Rectangle 195"/>
          <p:cNvSpPr/>
          <p:nvPr/>
        </p:nvSpPr>
        <p:spPr>
          <a:xfrm>
            <a:off x="10930255" y="14859000"/>
            <a:ext cx="9871075" cy="1579563"/>
          </a:xfrm>
          <a:prstGeom prst="rect">
            <a:avLst/>
          </a:prstGeom>
          <a:solidFill>
            <a:srgbClr val="FF0000"/>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AU" altLang="de-DE" sz="5900" b="1" dirty="0">
                <a:cs typeface="Times New Roman" panose="02020603050405020304" pitchFamily="18" charset="0"/>
              </a:rPr>
              <a:t>Experiment</a:t>
            </a:r>
            <a:r>
              <a:rPr lang="es-ES" altLang="de-DE" sz="5900" b="1" dirty="0"/>
              <a:t> </a:t>
            </a:r>
            <a:endParaRPr lang="en-AU" altLang="de-DE" sz="5900" b="1" dirty="0"/>
          </a:p>
        </p:txBody>
      </p:sp>
      <p:pic>
        <p:nvPicPr>
          <p:cNvPr id="5" name="图片 4" descr="（文字加粗）光电催化系统_01画质修复超清"/>
          <p:cNvPicPr>
            <a:picLocks noChangeAspect="1"/>
          </p:cNvPicPr>
          <p:nvPr/>
        </p:nvPicPr>
        <p:blipFill>
          <a:blip r:embed="rId2"/>
          <a:srcRect t="5255" b="9715"/>
          <a:stretch>
            <a:fillRect/>
          </a:stretch>
        </p:blipFill>
        <p:spPr>
          <a:xfrm>
            <a:off x="609600" y="33147000"/>
            <a:ext cx="20206335" cy="9689465"/>
          </a:xfrm>
          <a:prstGeom prst="rect">
            <a:avLst/>
          </a:prstGeom>
        </p:spPr>
      </p:pic>
      <p:pic>
        <p:nvPicPr>
          <p:cNvPr id="13" name="图片 12" descr="777777777777"/>
          <p:cNvPicPr>
            <a:picLocks noChangeAspect="1"/>
          </p:cNvPicPr>
          <p:nvPr/>
        </p:nvPicPr>
        <p:blipFill>
          <a:blip r:embed="rId3"/>
          <a:srcRect t="969" b="978"/>
          <a:stretch>
            <a:fillRect/>
          </a:stretch>
        </p:blipFill>
        <p:spPr>
          <a:xfrm>
            <a:off x="21409025" y="18592800"/>
            <a:ext cx="9483345" cy="3600000"/>
          </a:xfrm>
          <a:prstGeom prst="rect">
            <a:avLst/>
          </a:prstGeom>
        </p:spPr>
      </p:pic>
      <p:sp>
        <p:nvSpPr>
          <p:cNvPr id="15" name="文本框 14"/>
          <p:cNvSpPr txBox="1"/>
          <p:nvPr/>
        </p:nvSpPr>
        <p:spPr>
          <a:xfrm>
            <a:off x="21336635" y="12942570"/>
            <a:ext cx="9633585" cy="5662930"/>
          </a:xfrm>
          <a:prstGeom prst="rect">
            <a:avLst/>
          </a:prstGeom>
          <a:noFill/>
        </p:spPr>
        <p:txBody>
          <a:bodyPr wrap="square" rtlCol="0">
            <a:noAutofit/>
          </a:bodyPr>
          <a:lstStyle/>
          <a:p>
            <a:pPr algn="just"/>
            <a:r>
              <a:rPr lang="en-US" altLang="zh-CN" sz="3200"/>
              <a:t>   </a:t>
            </a:r>
            <a:r>
              <a:rPr lang="zh-CN" altLang="en-US" sz="3200"/>
              <a:t>As shown in </a:t>
            </a:r>
            <a:r>
              <a:rPr lang="en-US" altLang="de-DE" sz="3200" b="1" dirty="0">
                <a:sym typeface="+mn-ea"/>
              </a:rPr>
              <a:t>Fig.2.</a:t>
            </a:r>
            <a:r>
              <a:rPr lang="zh-CN" altLang="en-US" sz="3200"/>
              <a:t> </a:t>
            </a:r>
            <a:r>
              <a:rPr lang="en-US" altLang="zh-CN" sz="3200"/>
              <a:t>,</a:t>
            </a:r>
            <a:r>
              <a:rPr lang="zh-CN" altLang="en-US" sz="3200"/>
              <a:t>after the system's temperature rises from room temperature to 30 °C, the current density significantly increases. The ammonia production of the system at -1 V, -2 V, -3 V, and -4 V is 151.9 μg, 585.2 μg, 2577.3 μg, and 2221.4 μg, respectively. Moreover, at -1 V, the ammonia production of the system at 10 minutes is 93.4 μg, and at -3 V for the same duration, the ammonia production is 530.9 μg. From this, it can be seen that with the increase in temperature, the ammonia production of the system has a significant improvement compared to room temperature.</a:t>
            </a:r>
          </a:p>
        </p:txBody>
      </p:sp>
      <p:pic>
        <p:nvPicPr>
          <p:cNvPr id="16" name="图片 15" descr="E:/桌面/会议/会议插图/不同天气情况产氨量.png不同天气情况产氨量"/>
          <p:cNvPicPr>
            <a:picLocks noChangeAspect="1"/>
          </p:cNvPicPr>
          <p:nvPr/>
        </p:nvPicPr>
        <p:blipFill>
          <a:blip r:embed="rId4"/>
          <a:srcRect l="531" r="531"/>
          <a:stretch>
            <a:fillRect/>
          </a:stretch>
        </p:blipFill>
        <p:spPr>
          <a:xfrm>
            <a:off x="21408390" y="22174200"/>
            <a:ext cx="4503420" cy="3708400"/>
          </a:xfrm>
          <a:prstGeom prst="rect">
            <a:avLst/>
          </a:prstGeom>
        </p:spPr>
      </p:pic>
      <p:pic>
        <p:nvPicPr>
          <p:cNvPr id="22" name="图片 21" descr="E:/桌面/会议/会议插图/66630℃300分辨率1(无ab).png66630℃300分辨率1(无ab)"/>
          <p:cNvPicPr>
            <a:picLocks noChangeAspect="1"/>
          </p:cNvPicPr>
          <p:nvPr/>
        </p:nvPicPr>
        <p:blipFill>
          <a:blip r:embed="rId5"/>
          <a:srcRect t="3027" b="3027"/>
          <a:stretch>
            <a:fillRect/>
          </a:stretch>
        </p:blipFill>
        <p:spPr>
          <a:xfrm>
            <a:off x="21414740" y="7543800"/>
            <a:ext cx="9482400" cy="369946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2JjZmVlOGFiNTg4ZTlmOTIzYmFhMTYzMDAyNTZiMjAifQ=="/>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D3D0F4"/>
        </a:solidFill>
        <a:ln>
          <a:noFill/>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D3D0F4"/>
        </a:solidFill>
        <a:ln>
          <a:noFill/>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1272</Words>
  <Application>Microsoft Office PowerPoint</Application>
  <PresentationFormat>Custom</PresentationFormat>
  <Paragraphs>41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Diseño predeterminado</vt:lpstr>
      <vt:lpstr>PowerPoint Presentation</vt:lpstr>
    </vt:vector>
  </TitlesOfParts>
  <Company>Nun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Chris</dc:creator>
  <cp:lastModifiedBy>bashtata</cp:lastModifiedBy>
  <cp:revision>188</cp:revision>
  <cp:lastPrinted>2000-11-30T06:22:00Z</cp:lastPrinted>
  <dcterms:created xsi:type="dcterms:W3CDTF">1999-11-19T11:42:00Z</dcterms:created>
  <dcterms:modified xsi:type="dcterms:W3CDTF">2024-05-09T19:56:56Z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B0DAE2A616A149BF832B64D1D6CCF320_13</vt:lpwstr>
  </property>
  <property fmtid="{D5CDD505-2E9C-101B-9397-08002B2CF9AE}" pid="3" name="KSOProductBuildVer">
    <vt:lpwstr>2052-12.1.0.16729</vt:lpwstr>
  </property>
</Properties>
</file>