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p15:clr>
            <a:srgbClr val="A4A3A4"/>
          </p15:clr>
        </p15:guide>
        <p15:guide id="2" pos="10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autoAdjust="0"/>
  </p:normalViewPr>
  <p:slideViewPr>
    <p:cSldViewPr>
      <p:cViewPr>
        <p:scale>
          <a:sx n="33" d="100"/>
          <a:sy n="33" d="100"/>
        </p:scale>
        <p:origin x="420" y="-5988"/>
      </p:cViewPr>
      <p:guideLst>
        <p:guide orient="horz" pos="19360"/>
        <p:guide pos="1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4AF21B71-1488-4B33-B365-F059D8C4400C}" type="slidenum">
              <a:rPr lang="en-AU" altLang="de-DE"/>
              <a:pPr/>
              <a:t>‹#›</a:t>
            </a:fld>
            <a:endParaRPr lang="en-AU" altLang="de-DE"/>
          </a:p>
        </p:txBody>
      </p:sp>
    </p:spTree>
    <p:extLst>
      <p:ext uri="{BB962C8B-B14F-4D97-AF65-F5344CB8AC3E}">
        <p14:creationId xmlns:p14="http://schemas.microsoft.com/office/powerpoint/2010/main" val="993197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7FDCAF43-4F03-49C6-AA47-A53313D09C88}" type="slidenum">
              <a:rPr lang="en-AU" altLang="de-DE"/>
              <a:pPr/>
              <a:t>‹#›</a:t>
            </a:fld>
            <a:endParaRPr lang="en-AU" altLang="de-DE"/>
          </a:p>
        </p:txBody>
      </p:sp>
    </p:spTree>
    <p:extLst>
      <p:ext uri="{BB962C8B-B14F-4D97-AF65-F5344CB8AC3E}">
        <p14:creationId xmlns:p14="http://schemas.microsoft.com/office/powerpoint/2010/main" val="2225754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095ADBCA-CE70-408E-B0EC-BE59734C1689}" type="slidenum">
              <a:rPr lang="en-AU" altLang="de-DE"/>
              <a:pPr/>
              <a:t>‹#›</a:t>
            </a:fld>
            <a:endParaRPr lang="en-AU" altLang="de-DE"/>
          </a:p>
        </p:txBody>
      </p:sp>
    </p:spTree>
    <p:extLst>
      <p:ext uri="{BB962C8B-B14F-4D97-AF65-F5344CB8AC3E}">
        <p14:creationId xmlns:p14="http://schemas.microsoft.com/office/powerpoint/2010/main" val="3293577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15D1D660-8726-4CAF-8AE7-1F5DBD07AD29}" type="slidenum">
              <a:rPr lang="en-AU" altLang="de-DE"/>
              <a:pPr/>
              <a:t>‹#›</a:t>
            </a:fld>
            <a:endParaRPr lang="en-AU" altLang="de-DE"/>
          </a:p>
        </p:txBody>
      </p:sp>
    </p:spTree>
    <p:extLst>
      <p:ext uri="{BB962C8B-B14F-4D97-AF65-F5344CB8AC3E}">
        <p14:creationId xmlns:p14="http://schemas.microsoft.com/office/powerpoint/2010/main" val="5280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fld id="{2FEBB059-7A37-4D62-BEC9-0B74B8A145BC}" type="slidenum">
              <a:rPr lang="en-AU" altLang="de-DE"/>
              <a:pPr/>
              <a:t>‹#›</a:t>
            </a:fld>
            <a:endParaRPr lang="en-AU" altLang="de-DE"/>
          </a:p>
        </p:txBody>
      </p:sp>
    </p:spTree>
    <p:extLst>
      <p:ext uri="{BB962C8B-B14F-4D97-AF65-F5344CB8AC3E}">
        <p14:creationId xmlns:p14="http://schemas.microsoft.com/office/powerpoint/2010/main" val="3734657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fld id="{F0664D53-5F4D-4724-927E-9377195EC18C}" type="slidenum">
              <a:rPr lang="en-AU" altLang="de-DE"/>
              <a:pPr/>
              <a:t>‹#›</a:t>
            </a:fld>
            <a:endParaRPr lang="en-AU" altLang="de-DE"/>
          </a:p>
        </p:txBody>
      </p:sp>
    </p:spTree>
    <p:extLst>
      <p:ext uri="{BB962C8B-B14F-4D97-AF65-F5344CB8AC3E}">
        <p14:creationId xmlns:p14="http://schemas.microsoft.com/office/powerpoint/2010/main" val="1125248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p:cNvSpPr>
            <a:spLocks noGrp="1" noChangeArrowheads="1"/>
          </p:cNvSpPr>
          <p:nvPr>
            <p:ph type="sldNum" sz="quarter" idx="12"/>
          </p:nvPr>
        </p:nvSpPr>
        <p:spPr>
          <a:ln/>
        </p:spPr>
        <p:txBody>
          <a:bodyPr/>
          <a:lstStyle>
            <a:lvl1pPr>
              <a:defRPr/>
            </a:lvl1pPr>
          </a:lstStyle>
          <a:p>
            <a:fld id="{83713CDB-488E-4261-BC3E-18F2173608F8}" type="slidenum">
              <a:rPr lang="en-AU" altLang="de-DE"/>
              <a:pPr/>
              <a:t>‹#›</a:t>
            </a:fld>
            <a:endParaRPr lang="en-AU" altLang="de-DE"/>
          </a:p>
        </p:txBody>
      </p:sp>
    </p:spTree>
    <p:extLst>
      <p:ext uri="{BB962C8B-B14F-4D97-AF65-F5344CB8AC3E}">
        <p14:creationId xmlns:p14="http://schemas.microsoft.com/office/powerpoint/2010/main" val="217766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p:cNvSpPr>
            <a:spLocks noGrp="1" noChangeArrowheads="1"/>
          </p:cNvSpPr>
          <p:nvPr>
            <p:ph type="sldNum" sz="quarter" idx="12"/>
          </p:nvPr>
        </p:nvSpPr>
        <p:spPr>
          <a:ln/>
        </p:spPr>
        <p:txBody>
          <a:bodyPr/>
          <a:lstStyle>
            <a:lvl1pPr>
              <a:defRPr/>
            </a:lvl1pPr>
          </a:lstStyle>
          <a:p>
            <a:fld id="{7ABE8E62-48A1-4D42-AF1A-C723B43E27FA}" type="slidenum">
              <a:rPr lang="en-AU" altLang="de-DE"/>
              <a:pPr/>
              <a:t>‹#›</a:t>
            </a:fld>
            <a:endParaRPr lang="en-AU" altLang="de-DE"/>
          </a:p>
        </p:txBody>
      </p:sp>
    </p:spTree>
    <p:extLst>
      <p:ext uri="{BB962C8B-B14F-4D97-AF65-F5344CB8AC3E}">
        <p14:creationId xmlns:p14="http://schemas.microsoft.com/office/powerpoint/2010/main" val="383159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p:cNvSpPr>
            <a:spLocks noGrp="1" noChangeArrowheads="1"/>
          </p:cNvSpPr>
          <p:nvPr>
            <p:ph type="sldNum" sz="quarter" idx="12"/>
          </p:nvPr>
        </p:nvSpPr>
        <p:spPr>
          <a:ln/>
        </p:spPr>
        <p:txBody>
          <a:bodyPr/>
          <a:lstStyle>
            <a:lvl1pPr>
              <a:defRPr/>
            </a:lvl1pPr>
          </a:lstStyle>
          <a:p>
            <a:fld id="{10437721-628D-46FC-9357-405E3DD3276B}" type="slidenum">
              <a:rPr lang="en-AU" altLang="de-DE"/>
              <a:pPr/>
              <a:t>‹#›</a:t>
            </a:fld>
            <a:endParaRPr lang="en-AU" altLang="de-DE"/>
          </a:p>
        </p:txBody>
      </p:sp>
    </p:spTree>
    <p:extLst>
      <p:ext uri="{BB962C8B-B14F-4D97-AF65-F5344CB8AC3E}">
        <p14:creationId xmlns:p14="http://schemas.microsoft.com/office/powerpoint/2010/main" val="20131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fld id="{09F91552-0837-45A6-A6BD-B9DBE53E5DBE}" type="slidenum">
              <a:rPr lang="en-AU" altLang="de-DE"/>
              <a:pPr/>
              <a:t>‹#›</a:t>
            </a:fld>
            <a:endParaRPr lang="en-AU" altLang="de-DE"/>
          </a:p>
        </p:txBody>
      </p:sp>
    </p:spTree>
    <p:extLst>
      <p:ext uri="{BB962C8B-B14F-4D97-AF65-F5344CB8AC3E}">
        <p14:creationId xmlns:p14="http://schemas.microsoft.com/office/powerpoint/2010/main" val="120684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fld id="{B471F9BB-D0C5-4CB6-9132-4E2A6D4B2FC3}" type="slidenum">
              <a:rPr lang="en-AU" altLang="de-DE"/>
              <a:pPr/>
              <a:t>‹#›</a:t>
            </a:fld>
            <a:endParaRPr lang="en-AU" altLang="de-DE"/>
          </a:p>
        </p:txBody>
      </p:sp>
    </p:spTree>
    <p:extLst>
      <p:ext uri="{BB962C8B-B14F-4D97-AF65-F5344CB8AC3E}">
        <p14:creationId xmlns:p14="http://schemas.microsoft.com/office/powerpoint/2010/main" val="2030878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smtClean="0"/>
              <a:t>Click to edit Master title style</a:t>
            </a:r>
          </a:p>
        </p:txBody>
      </p:sp>
      <p:sp>
        <p:nvSpPr>
          <p:cNvPr id="1027" name="Rectangle 3"/>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smtClean="0"/>
              <a:t>Click to edit Master text styles</a:t>
            </a:r>
          </a:p>
          <a:p>
            <a:pPr lvl="1"/>
            <a:r>
              <a:rPr lang="en-AU" altLang="de-DE" smtClean="0"/>
              <a:t>Second level</a:t>
            </a:r>
          </a:p>
          <a:p>
            <a:pPr lvl="2"/>
            <a:r>
              <a:rPr lang="en-AU" altLang="de-DE" smtClean="0"/>
              <a:t>Third level</a:t>
            </a:r>
          </a:p>
          <a:p>
            <a:pPr lvl="3"/>
            <a:r>
              <a:rPr lang="en-AU" altLang="de-DE" smtClean="0"/>
              <a:t>Fourth level</a:t>
            </a:r>
          </a:p>
          <a:p>
            <a:pPr lvl="4"/>
            <a:r>
              <a:rPr lang="en-AU" altLang="de-DE" smtClean="0"/>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a:lvl1pPr>
          </a:lstStyle>
          <a:p>
            <a:fld id="{BA58401D-17D3-4F01-B2B8-79EB64453EE4}" type="slidenum">
              <a:rPr lang="en-AU" altLang="de-DE"/>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457200" y="5791200"/>
            <a:ext cx="9872663" cy="38404800"/>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1" name="Rectangle 6"/>
          <p:cNvSpPr>
            <a:spLocks noChangeArrowheads="1"/>
          </p:cNvSpPr>
          <p:nvPr/>
        </p:nvSpPr>
        <p:spPr bwMode="auto">
          <a:xfrm>
            <a:off x="10896600" y="5791200"/>
            <a:ext cx="9871075"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2" name="Rectangle 7"/>
          <p:cNvSpPr>
            <a:spLocks noChangeArrowheads="1"/>
          </p:cNvSpPr>
          <p:nvPr/>
        </p:nvSpPr>
        <p:spPr bwMode="auto">
          <a:xfrm>
            <a:off x="21259800" y="5791200"/>
            <a:ext cx="9874250"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3" name="Rectangle 10"/>
          <p:cNvSpPr>
            <a:spLocks noChangeArrowheads="1"/>
          </p:cNvSpPr>
          <p:nvPr/>
        </p:nvSpPr>
        <p:spPr bwMode="auto">
          <a:xfrm>
            <a:off x="793750" y="-244475"/>
            <a:ext cx="32004000" cy="6043613"/>
          </a:xfrm>
          <a:prstGeom prst="rect">
            <a:avLst/>
          </a:prstGeom>
          <a:noFill/>
          <a:ln>
            <a:noFill/>
          </a:ln>
          <a:effectLst/>
          <a:extLst>
            <a:ext uri="{909E8E84-426E-40DD-AFC4-6F175D3DCCD1}">
              <a14:hiddenFill xmlns:a14="http://schemas.microsoft.com/office/drawing/2010/main">
                <a:solidFill>
                  <a:srgbClr val="00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marL="457200" indent="-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4800" b="1" dirty="0" smtClean="0"/>
              <a:t>An Approach for </a:t>
            </a:r>
            <a:r>
              <a:rPr lang="en-US" altLang="de-DE" sz="4800" b="1" dirty="0" err="1" smtClean="0"/>
              <a:t>Optimising</a:t>
            </a:r>
            <a:r>
              <a:rPr lang="en-US" altLang="de-DE" sz="4800" b="1" dirty="0" smtClean="0"/>
              <a:t> the Operation of a Photovoltaic System Using Cogeneration</a:t>
            </a:r>
            <a:endParaRPr lang="en-US" altLang="de-DE" sz="4800" b="1" dirty="0" smtClean="0">
              <a:cs typeface="Times New Roman" panose="02020603050405020304" pitchFamily="18" charset="0"/>
            </a:endParaRPr>
          </a:p>
          <a:p>
            <a:pPr algn="ctr">
              <a:spcBef>
                <a:spcPct val="0"/>
              </a:spcBef>
              <a:buFontTx/>
              <a:buNone/>
            </a:pPr>
            <a:r>
              <a:rPr lang="es-CL" altLang="de-DE" sz="3000" b="1" dirty="0" smtClean="0"/>
              <a:t>   </a:t>
            </a:r>
          </a:p>
          <a:p>
            <a:pPr marL="0" indent="0" algn="ctr">
              <a:spcBef>
                <a:spcPct val="0"/>
              </a:spcBef>
              <a:buNone/>
            </a:pPr>
            <a:r>
              <a:rPr lang="en-US" altLang="de-DE" sz="3300" b="1" dirty="0" smtClean="0"/>
              <a:t>I. Stoyanov</a:t>
            </a:r>
            <a:r>
              <a:rPr lang="es-ES" altLang="de-DE" sz="3300" b="1" dirty="0" smtClean="0"/>
              <a:t> </a:t>
            </a:r>
            <a:endParaRPr lang="es-CL" altLang="de-DE" sz="3300" b="1" dirty="0" smtClean="0"/>
          </a:p>
          <a:p>
            <a:pPr algn="ctr">
              <a:spcBef>
                <a:spcPct val="0"/>
              </a:spcBef>
              <a:buFontTx/>
              <a:buNone/>
            </a:pPr>
            <a:r>
              <a:rPr lang="en-US" altLang="de-DE" sz="2900" i="1" dirty="0" smtClean="0"/>
              <a:t>Department of Electric Power Engineering, "Angel </a:t>
            </a:r>
            <a:r>
              <a:rPr lang="en-US" altLang="de-DE" sz="2900" i="1" dirty="0" err="1" smtClean="0"/>
              <a:t>Kanchev</a:t>
            </a:r>
            <a:r>
              <a:rPr lang="en-US" altLang="de-DE" sz="2900" i="1" dirty="0" smtClean="0"/>
              <a:t>" University of Ruse, Bulgaria</a:t>
            </a:r>
            <a:endParaRPr lang="en-AU" altLang="de-DE" sz="2900" i="1" dirty="0"/>
          </a:p>
          <a:p>
            <a:pPr algn="ctr">
              <a:spcBef>
                <a:spcPct val="0"/>
              </a:spcBef>
              <a:buFontTx/>
              <a:buNone/>
            </a:pPr>
            <a:r>
              <a:rPr lang="en-US" altLang="de-DE" sz="3300" b="1" dirty="0" smtClean="0"/>
              <a:t> T. Iliev</a:t>
            </a:r>
            <a:endParaRPr lang="en-US" altLang="de-DE" sz="3300" b="1" dirty="0"/>
          </a:p>
          <a:p>
            <a:pPr algn="ctr">
              <a:spcBef>
                <a:spcPct val="0"/>
              </a:spcBef>
              <a:buFontTx/>
              <a:buNone/>
            </a:pPr>
            <a:r>
              <a:rPr lang="en-US" altLang="de-DE" sz="2900" i="1" dirty="0" smtClean="0"/>
              <a:t>Department of Telecommunications</a:t>
            </a:r>
            <a:r>
              <a:rPr lang="en-GB" altLang="de-DE" sz="2900" i="1" dirty="0" smtClean="0"/>
              <a:t>, </a:t>
            </a:r>
            <a:r>
              <a:rPr lang="en-US" altLang="de-DE" sz="2900" i="1" dirty="0" smtClean="0"/>
              <a:t>"Angel </a:t>
            </a:r>
            <a:r>
              <a:rPr lang="en-US" altLang="de-DE" sz="2900" i="1" dirty="0" err="1" smtClean="0"/>
              <a:t>Kanchev</a:t>
            </a:r>
            <a:r>
              <a:rPr lang="en-US" altLang="de-DE" sz="2900" i="1" dirty="0" smtClean="0"/>
              <a:t>" University of Ruse</a:t>
            </a:r>
            <a:r>
              <a:rPr lang="en-GB" altLang="de-DE" sz="2900" i="1" dirty="0" smtClean="0"/>
              <a:t>, </a:t>
            </a:r>
            <a:r>
              <a:rPr lang="en-GB" altLang="de-DE" sz="2900" i="1" dirty="0"/>
              <a:t>Bulgaria</a:t>
            </a:r>
            <a:endParaRPr lang="en-US" altLang="de-DE" sz="2900" b="1" u="sng" dirty="0">
              <a:cs typeface="Times New Roman" panose="02020603050405020304" pitchFamily="18" charset="0"/>
            </a:endParaRPr>
          </a:p>
          <a:p>
            <a:pPr lvl="2" algn="ctr">
              <a:spcBef>
                <a:spcPct val="0"/>
              </a:spcBef>
              <a:buFontTx/>
              <a:buNone/>
            </a:pPr>
            <a:endParaRPr lang="es-ES" altLang="de-DE" sz="2900" i="1" dirty="0" smtClean="0"/>
          </a:p>
          <a:p>
            <a:pPr lvl="2" algn="ctr">
              <a:spcBef>
                <a:spcPct val="0"/>
              </a:spcBef>
              <a:buFontTx/>
              <a:buNone/>
            </a:pPr>
            <a:endParaRPr lang="en-US" altLang="de-DE" sz="900" i="1" dirty="0"/>
          </a:p>
        </p:txBody>
      </p:sp>
      <p:sp>
        <p:nvSpPr>
          <p:cNvPr id="2054" name="Rectangle 14"/>
          <p:cNvSpPr>
            <a:spLocks noChangeArrowheads="1"/>
          </p:cNvSpPr>
          <p:nvPr/>
        </p:nvSpPr>
        <p:spPr bwMode="auto">
          <a:xfrm>
            <a:off x="457200" y="5791200"/>
            <a:ext cx="9872663"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Introduction</a:t>
            </a:r>
            <a:endParaRPr lang="en-AU" altLang="de-DE" sz="5900"/>
          </a:p>
        </p:txBody>
      </p:sp>
      <p:sp>
        <p:nvSpPr>
          <p:cNvPr id="2055" name="Rectangle 16"/>
          <p:cNvSpPr>
            <a:spLocks noChangeArrowheads="1"/>
          </p:cNvSpPr>
          <p:nvPr/>
        </p:nvSpPr>
        <p:spPr bwMode="auto">
          <a:xfrm>
            <a:off x="21259800" y="18656301"/>
            <a:ext cx="9871075"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Conclusions</a:t>
            </a:r>
          </a:p>
        </p:txBody>
      </p:sp>
      <p:sp>
        <p:nvSpPr>
          <p:cNvPr id="2057" name="Text Box 69"/>
          <p:cNvSpPr txBox="1">
            <a:spLocks noChangeArrowheads="1"/>
          </p:cNvSpPr>
          <p:nvPr/>
        </p:nvSpPr>
        <p:spPr bwMode="auto">
          <a:xfrm>
            <a:off x="457200" y="21501100"/>
            <a:ext cx="9872663" cy="15795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smtClean="0">
                <a:cs typeface="Times New Roman" panose="02020603050405020304" pitchFamily="18" charset="0"/>
              </a:rPr>
              <a:t>Experimental results</a:t>
            </a:r>
            <a:endParaRPr lang="en-AU" altLang="de-DE" sz="5900" b="1" dirty="0"/>
          </a:p>
        </p:txBody>
      </p:sp>
      <p:sp>
        <p:nvSpPr>
          <p:cNvPr id="2058" name="Text Box 70"/>
          <p:cNvSpPr txBox="1">
            <a:spLocks noChangeArrowheads="1"/>
          </p:cNvSpPr>
          <p:nvPr/>
        </p:nvSpPr>
        <p:spPr bwMode="auto">
          <a:xfrm>
            <a:off x="360363" y="29838650"/>
            <a:ext cx="9871075" cy="53498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59" name="Text Box 77"/>
          <p:cNvSpPr txBox="1">
            <a:spLocks noChangeArrowheads="1"/>
          </p:cNvSpPr>
          <p:nvPr/>
        </p:nvSpPr>
        <p:spPr bwMode="auto">
          <a:xfrm>
            <a:off x="21482050" y="23080663"/>
            <a:ext cx="9869488" cy="4749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60" name="Text Box 106"/>
          <p:cNvSpPr txBox="1">
            <a:spLocks noChangeArrowheads="1"/>
          </p:cNvSpPr>
          <p:nvPr/>
        </p:nvSpPr>
        <p:spPr bwMode="auto">
          <a:xfrm>
            <a:off x="21553488" y="4749800"/>
            <a:ext cx="9656762" cy="2187733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spcAft>
                <a:spcPct val="40000"/>
              </a:spcAft>
            </a:pPr>
            <a:endParaRPr lang="en-US" altLang="de-DE" sz="3300"/>
          </a:p>
        </p:txBody>
      </p:sp>
      <p:sp>
        <p:nvSpPr>
          <p:cNvPr id="2064" name="Rectangle 141"/>
          <p:cNvSpPr>
            <a:spLocks noChangeArrowheads="1"/>
          </p:cNvSpPr>
          <p:nvPr/>
        </p:nvSpPr>
        <p:spPr bwMode="auto">
          <a:xfrm>
            <a:off x="16002000" y="21944013"/>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a:p>
        </p:txBody>
      </p:sp>
      <p:sp>
        <p:nvSpPr>
          <p:cNvPr id="2068" name="Text Box 156"/>
          <p:cNvSpPr txBox="1">
            <a:spLocks noChangeArrowheads="1"/>
          </p:cNvSpPr>
          <p:nvPr/>
        </p:nvSpPr>
        <p:spPr bwMode="auto">
          <a:xfrm>
            <a:off x="21259800" y="20849908"/>
            <a:ext cx="9731375" cy="10011092"/>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0" indent="0" algn="just">
              <a:buNone/>
            </a:pPr>
            <a:r>
              <a:rPr lang="en-GB" sz="3300" dirty="0"/>
              <a:t> </a:t>
            </a:r>
            <a:r>
              <a:rPr lang="en-GB" sz="3300" dirty="0" smtClean="0"/>
              <a:t>  In </a:t>
            </a:r>
            <a:r>
              <a:rPr lang="en-GB" sz="3300" dirty="0"/>
              <a:t>this article is presented hypothesis for the possibilities of improving the performance of photovoltaic systems, through cogeneration of thermal energy. Based on the theory of optimal control was carried out mathematical analysis for the type of closed cogeneration system. </a:t>
            </a:r>
            <a:endParaRPr lang="bg-BG" sz="3300" dirty="0"/>
          </a:p>
          <a:p>
            <a:pPr marL="0" indent="0" algn="just">
              <a:buNone/>
            </a:pPr>
            <a:r>
              <a:rPr lang="en-GB" sz="3300" dirty="0" smtClean="0"/>
              <a:t>   During </a:t>
            </a:r>
            <a:r>
              <a:rPr lang="en-GB" sz="3300" dirty="0"/>
              <a:t>the research was developed an experimental system for studying the operation of a photovoltaic system with cogeneration of electricity and heat. The obtained preliminary results are proving the efficiency and feasibility of the proposed solution. With the use of a heat exchanger the heat is dissipated from the photovoltaic module, thereby increasing its efficiency with about 7%, whilst is carried out heating of the water by 7.8 ºС. </a:t>
            </a:r>
            <a:endParaRPr lang="bg-BG" sz="3300" dirty="0"/>
          </a:p>
          <a:p>
            <a:pPr marL="0" indent="0" algn="just">
              <a:buNone/>
            </a:pPr>
            <a:r>
              <a:rPr lang="en-GB" sz="3300" dirty="0" smtClean="0"/>
              <a:t>   The </a:t>
            </a:r>
            <a:r>
              <a:rPr lang="en-GB" sz="3300" dirty="0"/>
              <a:t>proposed approach is suitable for optimizing the operation of a photovoltaic system by using cogeneration and achieving a balance between electrical and thermal generation of the photovoltaic systems.</a:t>
            </a:r>
            <a:endParaRPr lang="bg-BG" sz="3300" dirty="0"/>
          </a:p>
        </p:txBody>
      </p:sp>
      <p:sp>
        <p:nvSpPr>
          <p:cNvPr id="2069" name="Text Box 159"/>
          <p:cNvSpPr txBox="1">
            <a:spLocks noChangeArrowheads="1"/>
          </p:cNvSpPr>
          <p:nvPr/>
        </p:nvSpPr>
        <p:spPr bwMode="auto">
          <a:xfrm>
            <a:off x="457200" y="7818437"/>
            <a:ext cx="9753600" cy="12831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None/>
            </a:pPr>
            <a:r>
              <a:rPr lang="en-GB" sz="3300" dirty="0" smtClean="0"/>
              <a:t>   One </a:t>
            </a:r>
            <a:r>
              <a:rPr lang="en-GB" sz="3300" dirty="0"/>
              <a:t>way for a more complete utilization of solar energy is through cogeneration (CHP) to another type of energy. In this way a photovoltaic system with cogeneration allows for the simultaneous production of electricity and other type of energy. It is known that in the working process the Photovoltaics are heated up. This is a prerequisite for cogeneration of PV modules by the simultaneous production of electric and thermal energy. Thus using cogeneration allows for increasing the energy efficiency of photovoltaic systems. Optimal operation means to achieve the best performance of the photovoltaic system. Having in mind some limitations, optimal would be what provides the best service or system state. Extreme value of an adopted functional (or function) for quality assessment acts as a criterion for optimality [1, 4, 5].</a:t>
            </a:r>
            <a:endParaRPr lang="bg-BG" sz="3300" dirty="0"/>
          </a:p>
          <a:p>
            <a:pPr algn="just">
              <a:buNone/>
            </a:pPr>
            <a:r>
              <a:rPr lang="en-GB" sz="3300" dirty="0" smtClean="0"/>
              <a:t>   The </a:t>
            </a:r>
            <a:r>
              <a:rPr lang="en-GB" sz="3300" dirty="0"/>
              <a:t>task for analytical design of optimal regulator is a problem for searching and maintaining some extremum (maximum or minimum) [2, 3]. Moreover, it is to determine the differential equation or transfer function of the controller.</a:t>
            </a:r>
            <a:endParaRPr lang="bg-BG" sz="3300" dirty="0"/>
          </a:p>
          <a:p>
            <a:pPr algn="just">
              <a:buNone/>
            </a:pPr>
            <a:r>
              <a:rPr lang="en-GB" sz="3300" dirty="0" smtClean="0"/>
              <a:t>   The </a:t>
            </a:r>
            <a:r>
              <a:rPr lang="en-GB" sz="3300" dirty="0"/>
              <a:t>purpose of this paper is to determine the optimal operating mode of a photovoltaic system using cogeneration for producing electricity and thermal energy.</a:t>
            </a:r>
            <a:r>
              <a:rPr lang="en-GB" altLang="de-DE" sz="3300" dirty="0"/>
              <a:t>   </a:t>
            </a:r>
            <a:endParaRPr lang="en-US" altLang="de-DE" sz="3300" dirty="0"/>
          </a:p>
        </p:txBody>
      </p:sp>
      <p:sp>
        <p:nvSpPr>
          <p:cNvPr id="2070" name="Text Box 161"/>
          <p:cNvSpPr txBox="1">
            <a:spLocks noChangeArrowheads="1"/>
          </p:cNvSpPr>
          <p:nvPr/>
        </p:nvSpPr>
        <p:spPr bwMode="auto">
          <a:xfrm>
            <a:off x="21275040" y="13669765"/>
            <a:ext cx="9801225" cy="4406901"/>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3300" dirty="0" smtClean="0"/>
              <a:t>The magnitudes of current and voltage of the cold module are larger than those of the reference. Also, due to the constant temperature of the cooling module is observed little influence of other factors on the magnitude of the current, voltage and output power.</a:t>
            </a:r>
          </a:p>
          <a:p>
            <a:pPr algn="just">
              <a:spcBef>
                <a:spcPct val="0"/>
              </a:spcBef>
              <a:buFontTx/>
              <a:buNone/>
            </a:pPr>
            <a:r>
              <a:rPr lang="en-US" altLang="de-DE" sz="3300" dirty="0" smtClean="0"/>
              <a:t>With cooling improves the performance of the photovoltaic module with about 7% compared to the reference</a:t>
            </a:r>
          </a:p>
        </p:txBody>
      </p:sp>
      <p:sp>
        <p:nvSpPr>
          <p:cNvPr id="2071" name="Text Box 170"/>
          <p:cNvSpPr txBox="1">
            <a:spLocks noChangeArrowheads="1"/>
          </p:cNvSpPr>
          <p:nvPr/>
        </p:nvSpPr>
        <p:spPr bwMode="auto">
          <a:xfrm>
            <a:off x="21334412" y="33456561"/>
            <a:ext cx="9656763" cy="502443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2000" dirty="0" smtClean="0">
                <a:cs typeface="Times New Roman" panose="02020603050405020304" pitchFamily="18" charset="0"/>
              </a:rPr>
              <a:t>[1] Joe-Air J., T. Huang, Y. Hsiao, Ch. Chen. Maximum Power Tracking for Photovoltaic Power Systems. </a:t>
            </a:r>
            <a:r>
              <a:rPr lang="en-US" altLang="de-DE" sz="2000" dirty="0" err="1" smtClean="0">
                <a:cs typeface="Times New Roman" panose="02020603050405020304" pitchFamily="18" charset="0"/>
              </a:rPr>
              <a:t>Tamkang</a:t>
            </a:r>
            <a:r>
              <a:rPr lang="en-US" altLang="de-DE" sz="2000" dirty="0" smtClean="0">
                <a:cs typeface="Times New Roman" panose="02020603050405020304" pitchFamily="18" charset="0"/>
              </a:rPr>
              <a:t> Journal of Science and Engineering, Vol. 8, No 2, 147-153 (2005).</a:t>
            </a:r>
          </a:p>
          <a:p>
            <a:pPr algn="just">
              <a:spcBef>
                <a:spcPct val="0"/>
              </a:spcBef>
              <a:buFontTx/>
              <a:buNone/>
            </a:pPr>
            <a:r>
              <a:rPr lang="en-US" altLang="de-DE" sz="2000" dirty="0" smtClean="0">
                <a:cs typeface="Times New Roman" panose="02020603050405020304" pitchFamily="18" charset="0"/>
              </a:rPr>
              <a:t>[2] Ramos A., Maria Anna </a:t>
            </a:r>
            <a:r>
              <a:rPr lang="en-US" altLang="de-DE" sz="2000" dirty="0" err="1" smtClean="0">
                <a:cs typeface="Times New Roman" panose="02020603050405020304" pitchFamily="18" charset="0"/>
              </a:rPr>
              <a:t>Chatzopoulou</a:t>
            </a:r>
            <a:r>
              <a:rPr lang="en-US" altLang="de-DE" sz="2000" dirty="0" smtClean="0">
                <a:cs typeface="Times New Roman" panose="02020603050405020304" pitchFamily="18" charset="0"/>
              </a:rPr>
              <a:t>, </a:t>
            </a:r>
            <a:r>
              <a:rPr lang="en-US" altLang="de-DE" sz="2000" dirty="0" err="1" smtClean="0">
                <a:cs typeface="Times New Roman" panose="02020603050405020304" pitchFamily="18" charset="0"/>
              </a:rPr>
              <a:t>Ilaria</a:t>
            </a:r>
            <a:r>
              <a:rPr lang="en-US" altLang="de-DE" sz="2000" dirty="0" smtClean="0">
                <a:cs typeface="Times New Roman" panose="02020603050405020304" pitchFamily="18" charset="0"/>
              </a:rPr>
              <a:t> </a:t>
            </a:r>
            <a:r>
              <a:rPr lang="en-US" altLang="de-DE" sz="2000" dirty="0" err="1" smtClean="0">
                <a:cs typeface="Times New Roman" panose="02020603050405020304" pitchFamily="18" charset="0"/>
              </a:rPr>
              <a:t>Guarracino</a:t>
            </a:r>
            <a:r>
              <a:rPr lang="en-US" altLang="de-DE" sz="2000" dirty="0" smtClean="0">
                <a:cs typeface="Times New Roman" panose="02020603050405020304" pitchFamily="18" charset="0"/>
              </a:rPr>
              <a:t>, James Freeman, Christos N. </a:t>
            </a:r>
            <a:r>
              <a:rPr lang="en-US" altLang="de-DE" sz="2000" dirty="0" err="1" smtClean="0">
                <a:cs typeface="Times New Roman" panose="02020603050405020304" pitchFamily="18" charset="0"/>
              </a:rPr>
              <a:t>Markides</a:t>
            </a:r>
            <a:r>
              <a:rPr lang="en-US" altLang="de-DE" sz="2000" dirty="0" smtClean="0">
                <a:cs typeface="Times New Roman" panose="02020603050405020304" pitchFamily="18" charset="0"/>
              </a:rPr>
              <a:t>. Hybrid photovoltaic-thermal solar systems for combined heating, cooling and power provision in the urban environment. Energy Conversion and Management, Vol. 150, 15 October 2017, Pages 838-850 (2017).</a:t>
            </a:r>
          </a:p>
          <a:p>
            <a:pPr algn="just">
              <a:spcBef>
                <a:spcPct val="0"/>
              </a:spcBef>
              <a:buFontTx/>
              <a:buNone/>
            </a:pPr>
            <a:r>
              <a:rPr lang="en-US" altLang="de-DE" sz="2000" dirty="0" smtClean="0">
                <a:cs typeface="Times New Roman" panose="02020603050405020304" pitchFamily="18" charset="0"/>
              </a:rPr>
              <a:t>[3] </a:t>
            </a:r>
            <a:r>
              <a:rPr lang="en-US" altLang="de-DE" sz="2000" dirty="0" err="1" smtClean="0">
                <a:cs typeface="Times New Roman" panose="02020603050405020304" pitchFamily="18" charset="0"/>
              </a:rPr>
              <a:t>Rachev</a:t>
            </a:r>
            <a:r>
              <a:rPr lang="en-US" altLang="de-DE" sz="2000" dirty="0" smtClean="0">
                <a:cs typeface="Times New Roman" panose="02020603050405020304" pitchFamily="18" charset="0"/>
              </a:rPr>
              <a:t>, S., Stefanov, D., Dimitrov, L., </a:t>
            </a:r>
            <a:r>
              <a:rPr lang="en-US" altLang="de-DE" sz="2000" dirty="0" err="1" smtClean="0">
                <a:cs typeface="Times New Roman" panose="02020603050405020304" pitchFamily="18" charset="0"/>
              </a:rPr>
              <a:t>Koeva</a:t>
            </a:r>
            <a:r>
              <a:rPr lang="en-US" altLang="de-DE" sz="2000" dirty="0" smtClean="0">
                <a:cs typeface="Times New Roman" panose="02020603050405020304" pitchFamily="18" charset="0"/>
              </a:rPr>
              <a:t>, D. Evaluation of Electric Power Losses of an Induction Motor Driving a Compact Electric Vehicle at Change of Parameters and Loads. Electric Vehicles International Conference, (2019).</a:t>
            </a:r>
          </a:p>
          <a:p>
            <a:pPr algn="just">
              <a:spcBef>
                <a:spcPct val="0"/>
              </a:spcBef>
              <a:buFontTx/>
              <a:buNone/>
            </a:pPr>
            <a:r>
              <a:rPr lang="en-US" altLang="de-DE" sz="2000" dirty="0" smtClean="0">
                <a:cs typeface="Times New Roman" panose="02020603050405020304" pitchFamily="18" charset="0"/>
              </a:rPr>
              <a:t>[4] </a:t>
            </a:r>
            <a:r>
              <a:rPr lang="en-US" altLang="de-DE" sz="2000" dirty="0" err="1" smtClean="0">
                <a:cs typeface="Times New Roman" panose="02020603050405020304" pitchFamily="18" charset="0"/>
              </a:rPr>
              <a:t>Zlatov</a:t>
            </a:r>
            <a:r>
              <a:rPr lang="en-US" altLang="de-DE" sz="2000" dirty="0" smtClean="0">
                <a:cs typeface="Times New Roman" panose="02020603050405020304" pitchFamily="18" charset="0"/>
              </a:rPr>
              <a:t>, N., Iliev, I., </a:t>
            </a:r>
            <a:r>
              <a:rPr lang="en-US" altLang="de-DE" sz="2000" dirty="0" err="1" smtClean="0">
                <a:cs typeface="Times New Roman" panose="02020603050405020304" pitchFamily="18" charset="0"/>
              </a:rPr>
              <a:t>Terziev</a:t>
            </a:r>
            <a:r>
              <a:rPr lang="en-US" altLang="de-DE" sz="2000" dirty="0" smtClean="0">
                <a:cs typeface="Times New Roman" panose="02020603050405020304" pitchFamily="18" charset="0"/>
              </a:rPr>
              <a:t>, A., </a:t>
            </a:r>
            <a:r>
              <a:rPr lang="en-US" altLang="de-DE" sz="2000" dirty="0" err="1" smtClean="0">
                <a:cs typeface="Times New Roman" panose="02020603050405020304" pitchFamily="18" charset="0"/>
              </a:rPr>
              <a:t>Kamburova</a:t>
            </a:r>
            <a:r>
              <a:rPr lang="en-US" altLang="de-DE" sz="2000" dirty="0" smtClean="0">
                <a:cs typeface="Times New Roman" panose="02020603050405020304" pitchFamily="18" charset="0"/>
              </a:rPr>
              <a:t>, V. Influence of climatic data and degradation factor on the efficiency of the photovoltaic modules. 15th International Workshop on Research and Education in Mechatronics, REM 2014. </a:t>
            </a:r>
          </a:p>
          <a:p>
            <a:pPr algn="just">
              <a:spcBef>
                <a:spcPct val="0"/>
              </a:spcBef>
              <a:buFontTx/>
              <a:buNone/>
            </a:pPr>
            <a:r>
              <a:rPr lang="en-US" altLang="de-DE" sz="2000" dirty="0" smtClean="0">
                <a:cs typeface="Times New Roman" panose="02020603050405020304" pitchFamily="18" charset="0"/>
              </a:rPr>
              <a:t>[5] </a:t>
            </a:r>
            <a:r>
              <a:rPr lang="en-US" altLang="de-DE" sz="2000" dirty="0" err="1" smtClean="0">
                <a:cs typeface="Times New Roman" panose="02020603050405020304" pitchFamily="18" charset="0"/>
              </a:rPr>
              <a:t>Mangesh</a:t>
            </a:r>
            <a:r>
              <a:rPr lang="en-US" altLang="de-DE" sz="2000" dirty="0" smtClean="0">
                <a:cs typeface="Times New Roman" panose="02020603050405020304" pitchFamily="18" charset="0"/>
              </a:rPr>
              <a:t>, S., G. </a:t>
            </a:r>
            <a:r>
              <a:rPr lang="en-US" altLang="de-DE" sz="2000" dirty="0" err="1" smtClean="0">
                <a:cs typeface="Times New Roman" panose="02020603050405020304" pitchFamily="18" charset="0"/>
              </a:rPr>
              <a:t>Priya</a:t>
            </a:r>
            <a:r>
              <a:rPr lang="en-US" altLang="de-DE" sz="2000" dirty="0" smtClean="0">
                <a:cs typeface="Times New Roman" panose="02020603050405020304" pitchFamily="18" charset="0"/>
              </a:rPr>
              <a:t>, P. Ghosh, S, </a:t>
            </a:r>
            <a:r>
              <a:rPr lang="en-US" altLang="de-DE" sz="2000" dirty="0" err="1" smtClean="0">
                <a:cs typeface="Times New Roman" panose="02020603050405020304" pitchFamily="18" charset="0"/>
              </a:rPr>
              <a:t>Bandyopadhyay</a:t>
            </a:r>
            <a:r>
              <a:rPr lang="en-US" altLang="de-DE" sz="2000" dirty="0" smtClean="0">
                <a:cs typeface="Times New Roman" panose="02020603050405020304" pitchFamily="18" charset="0"/>
              </a:rPr>
              <a:t>. Optimization of photovoltaic–thermal (PVT) based cogeneration </a:t>
            </a:r>
            <a:r>
              <a:rPr lang="en-US" altLang="de-DE" sz="2000" dirty="0" err="1" smtClean="0">
                <a:cs typeface="Times New Roman" panose="02020603050405020304" pitchFamily="18" charset="0"/>
              </a:rPr>
              <a:t>systemthrough</a:t>
            </a:r>
            <a:r>
              <a:rPr lang="en-US" altLang="de-DE" sz="2000" dirty="0" smtClean="0">
                <a:cs typeface="Times New Roman" panose="02020603050405020304" pitchFamily="18" charset="0"/>
              </a:rPr>
              <a:t> water replenishment profile. Solar Energy, Volume 133, August 2016, pp. 512-523 (2016).</a:t>
            </a:r>
            <a:endParaRPr lang="en-US" altLang="de-DE" sz="20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072" name="Text Box 173"/>
              <p:cNvSpPr txBox="1">
                <a:spLocks noChangeArrowheads="1"/>
              </p:cNvSpPr>
              <p:nvPr/>
            </p:nvSpPr>
            <p:spPr bwMode="auto">
              <a:xfrm>
                <a:off x="533400" y="23545800"/>
                <a:ext cx="9723438" cy="20497800"/>
              </a:xfrm>
              <a:prstGeom prst="rect">
                <a:avLst/>
              </a:prstGeom>
              <a:noFill/>
              <a:ln>
                <a:noFill/>
              </a:ln>
              <a:effectLst/>
              <a:extLst>
                <a:ext uri="{909E8E84-426E-40DD-AFC4-6F175D3DCCD1}">
                  <a14:hiddenFill>
                    <a:solidFill>
                      <a:srgbClr val="D3D0F4"/>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0" indent="0" algn="just">
                  <a:buNone/>
                </a:pPr>
                <a:r>
                  <a:rPr lang="en-US" altLang="de-DE" sz="3300" dirty="0" smtClean="0"/>
                  <a:t>   To achieve the desired objective is created and developed an experimental system consisting of two identical photovoltaic modules PV (1, 2), water inlet tank (3) water outlet tank (4) heat exchanger mounted on the rear side of the photovoltaic panel (5), digital thermometers to measure the temperature of the inlet (6) and the outlet (7) of water at the outlet of the heat exchanger and measuring the temperature of the reference (8) and cooling (9) photovoltaic module, </a:t>
                </a:r>
                <a:r>
                  <a:rPr lang="en-US" altLang="de-DE" sz="3300" dirty="0" err="1" smtClean="0"/>
                  <a:t>pyranometer</a:t>
                </a:r>
                <a:r>
                  <a:rPr lang="en-US" altLang="de-DE" sz="3300" dirty="0" smtClean="0"/>
                  <a:t> CM11 (10), two digitals </a:t>
                </a:r>
                <a:r>
                  <a:rPr lang="en-US" altLang="de-DE" sz="3300" dirty="0" err="1" smtClean="0"/>
                  <a:t>ampermeters</a:t>
                </a:r>
                <a:r>
                  <a:rPr lang="en-US" altLang="de-DE" sz="3300" dirty="0" smtClean="0"/>
                  <a:t> and two voltmeters (Figure 1) [4].</a:t>
                </a:r>
              </a:p>
              <a:p>
                <a:pPr marL="0" indent="0" algn="just">
                  <a:buNone/>
                </a:pPr>
                <a:r>
                  <a:rPr lang="en-US" altLang="de-DE" sz="3300" dirty="0" smtClean="0"/>
                  <a:t>   Solar radiation falling on the surface of the photovoltaic modules is the primary source of electricity generation, but at the same time the modules are heated to a certain temperature. The two modules are mounted on a common support and are oriented at the same angle to the sun. One of the rear side a heat exchanger, made of a spirally wound pipe is firmly attached. For heat transfer medium is used water. The transfer of heat from the photovoltaic module to the water is done by conduction and convection.</a:t>
                </a:r>
              </a:p>
              <a:p>
                <a:pPr marL="0" indent="0" algn="just">
                  <a:buNone/>
                </a:pPr>
                <a:r>
                  <a:rPr lang="en-GB" sz="3300" dirty="0" smtClean="0"/>
                  <a:t>   The </a:t>
                </a:r>
                <a:r>
                  <a:rPr lang="en-GB" sz="3300" dirty="0"/>
                  <a:t>heat flow (</a:t>
                </a:r>
                <a14:m>
                  <m:oMath xmlns:m="http://schemas.openxmlformats.org/officeDocument/2006/math">
                    <m:sSub>
                      <m:sSubPr>
                        <m:ctrlPr>
                          <a:rPr lang="bg-BG" sz="3300" i="1">
                            <a:latin typeface="Cambria Math" panose="02040503050406030204" pitchFamily="18" charset="0"/>
                          </a:rPr>
                        </m:ctrlPr>
                      </m:sSubPr>
                      <m:e>
                        <m:r>
                          <a:rPr lang="en-GB" sz="3300" i="1">
                            <a:latin typeface="Cambria Math" panose="02040503050406030204" pitchFamily="18" charset="0"/>
                          </a:rPr>
                          <m:t>𝑄</m:t>
                        </m:r>
                      </m:e>
                      <m:sub>
                        <m:r>
                          <a:rPr lang="en-GB" sz="3300" i="1">
                            <a:latin typeface="Cambria Math" panose="02040503050406030204" pitchFamily="18" charset="0"/>
                          </a:rPr>
                          <m:t>𝑡</m:t>
                        </m:r>
                      </m:sub>
                    </m:sSub>
                    <m:r>
                      <a:rPr lang="en-GB" sz="3300">
                        <a:latin typeface="Cambria Math" panose="02040503050406030204" pitchFamily="18" charset="0"/>
                      </a:rPr>
                      <m:t>) </m:t>
                    </m:r>
                  </m:oMath>
                </a14:m>
                <a:r>
                  <a:rPr lang="en-GB" sz="3300" dirty="0"/>
                  <a:t>can be determined by the expression:</a:t>
                </a:r>
                <a:endParaRPr lang="bg-BG" sz="3300" dirty="0"/>
              </a:p>
              <a:p>
                <a:pPr marL="0" indent="0">
                  <a:buNone/>
                </a:pPr>
                <a14:m>
                  <m:oMath xmlns:m="http://schemas.openxmlformats.org/officeDocument/2006/math">
                    <m:sSub>
                      <m:sSubPr>
                        <m:ctrlPr>
                          <a:rPr lang="bg-BG" sz="3300" i="1">
                            <a:latin typeface="Cambria Math" panose="02040503050406030204" pitchFamily="18" charset="0"/>
                          </a:rPr>
                        </m:ctrlPr>
                      </m:sSubPr>
                      <m:e>
                        <m:r>
                          <a:rPr lang="en-US" sz="3300" b="0" i="1" smtClean="0">
                            <a:latin typeface="Cambria Math" panose="02040503050406030204" pitchFamily="18" charset="0"/>
                          </a:rPr>
                          <m:t>   </m:t>
                        </m:r>
                        <m:r>
                          <a:rPr lang="en-AU" sz="3300" i="1">
                            <a:latin typeface="Cambria Math" panose="02040503050406030204" pitchFamily="18" charset="0"/>
                          </a:rPr>
                          <m:t>𝑄</m:t>
                        </m:r>
                      </m:e>
                      <m:sub>
                        <m:r>
                          <a:rPr lang="en-AU" sz="3300" i="1">
                            <a:latin typeface="Cambria Math" panose="02040503050406030204" pitchFamily="18" charset="0"/>
                          </a:rPr>
                          <m:t>𝑡</m:t>
                        </m:r>
                      </m:sub>
                    </m:sSub>
                    <m:r>
                      <a:rPr lang="en-AU" sz="3300">
                        <a:latin typeface="Cambria Math" panose="02040503050406030204" pitchFamily="18" charset="0"/>
                      </a:rPr>
                      <m:t>=∆</m:t>
                    </m:r>
                    <m:r>
                      <a:rPr lang="en-AU" sz="3300" i="1">
                        <a:latin typeface="Cambria Math" panose="02040503050406030204" pitchFamily="18" charset="0"/>
                      </a:rPr>
                      <m:t>𝑡</m:t>
                    </m:r>
                    <m:r>
                      <a:rPr lang="en-AU" sz="3300">
                        <a:latin typeface="Cambria Math" panose="02040503050406030204" pitchFamily="18" charset="0"/>
                      </a:rPr>
                      <m:t>.</m:t>
                    </m:r>
                    <m:r>
                      <a:rPr lang="en-AU" sz="3300" i="1">
                        <a:latin typeface="Cambria Math" panose="02040503050406030204" pitchFamily="18" charset="0"/>
                      </a:rPr>
                      <m:t>𝑉</m:t>
                    </m:r>
                    <m:r>
                      <a:rPr lang="en-AU" sz="3300">
                        <a:latin typeface="Cambria Math" panose="02040503050406030204" pitchFamily="18" charset="0"/>
                      </a:rPr>
                      <m:t>.</m:t>
                    </m:r>
                    <m:r>
                      <a:rPr lang="en-AU" sz="3300" i="1">
                        <a:latin typeface="Cambria Math" panose="02040503050406030204" pitchFamily="18" charset="0"/>
                      </a:rPr>
                      <m:t>𝜌</m:t>
                    </m:r>
                    <m:r>
                      <a:rPr lang="en-AU" sz="3300">
                        <a:latin typeface="Cambria Math" panose="02040503050406030204" pitchFamily="18" charset="0"/>
                      </a:rPr>
                      <m:t>.</m:t>
                    </m:r>
                    <m:r>
                      <a:rPr lang="en-AU" sz="3300" i="1">
                        <a:latin typeface="Cambria Math" panose="02040503050406030204" pitchFamily="18" charset="0"/>
                      </a:rPr>
                      <m:t>𝑐</m:t>
                    </m:r>
                    <m:r>
                      <a:rPr lang="en-AU" sz="3300">
                        <a:latin typeface="Cambria Math" panose="02040503050406030204" pitchFamily="18" charset="0"/>
                      </a:rPr>
                      <m:t>.</m:t>
                    </m:r>
                    <m:d>
                      <m:dPr>
                        <m:ctrlPr>
                          <a:rPr lang="bg-BG" sz="3300" i="1">
                            <a:latin typeface="Cambria Math" panose="02040503050406030204" pitchFamily="18" charset="0"/>
                          </a:rPr>
                        </m:ctrlPr>
                      </m:dPr>
                      <m:e>
                        <m:sSub>
                          <m:sSubPr>
                            <m:ctrlPr>
                              <a:rPr lang="bg-BG" sz="3300" i="1">
                                <a:latin typeface="Cambria Math" panose="02040503050406030204" pitchFamily="18" charset="0"/>
                              </a:rPr>
                            </m:ctrlPr>
                          </m:sSubPr>
                          <m:e>
                            <m:r>
                              <a:rPr lang="en-AU" sz="3300" i="1">
                                <a:latin typeface="Cambria Math" panose="02040503050406030204" pitchFamily="18" charset="0"/>
                              </a:rPr>
                              <m:t>𝑇</m:t>
                            </m:r>
                          </m:e>
                          <m:sub>
                            <m:r>
                              <a:rPr lang="en-AU" sz="3300">
                                <a:latin typeface="Cambria Math" panose="02040503050406030204" pitchFamily="18" charset="0"/>
                              </a:rPr>
                              <m:t>2</m:t>
                            </m:r>
                          </m:sub>
                        </m:sSub>
                        <m:r>
                          <a:rPr lang="en-AU" sz="3300" i="1">
                            <a:latin typeface="Cambria Math" panose="02040503050406030204" pitchFamily="18" charset="0"/>
                          </a:rPr>
                          <m:t>−</m:t>
                        </m:r>
                        <m:sSub>
                          <m:sSubPr>
                            <m:ctrlPr>
                              <a:rPr lang="bg-BG" sz="3300" i="1">
                                <a:latin typeface="Cambria Math" panose="02040503050406030204" pitchFamily="18" charset="0"/>
                              </a:rPr>
                            </m:ctrlPr>
                          </m:sSubPr>
                          <m:e>
                            <m:r>
                              <a:rPr lang="en-AU" sz="3300" i="1">
                                <a:latin typeface="Cambria Math" panose="02040503050406030204" pitchFamily="18" charset="0"/>
                              </a:rPr>
                              <m:t>𝑇</m:t>
                            </m:r>
                          </m:e>
                          <m:sub>
                            <m:r>
                              <a:rPr lang="en-AU" sz="3300">
                                <a:latin typeface="Cambria Math" panose="02040503050406030204" pitchFamily="18" charset="0"/>
                              </a:rPr>
                              <m:t>1</m:t>
                            </m:r>
                          </m:sub>
                        </m:sSub>
                      </m:e>
                    </m:d>
                    <m:r>
                      <a:rPr lang="en-AU" sz="3300">
                        <a:latin typeface="Cambria Math" panose="02040503050406030204" pitchFamily="18" charset="0"/>
                      </a:rPr>
                      <m:t>, </m:t>
                    </m:r>
                    <m:r>
                      <a:rPr lang="en-AU" sz="3300" i="1">
                        <a:latin typeface="Cambria Math" panose="02040503050406030204" pitchFamily="18" charset="0"/>
                      </a:rPr>
                      <m:t>𝑊h</m:t>
                    </m:r>
                  </m:oMath>
                </a14:m>
                <a:r>
                  <a:rPr lang="en-AU" sz="3300" dirty="0"/>
                  <a:t>	</a:t>
                </a:r>
                <a:r>
                  <a:rPr lang="en-AU" sz="3300" dirty="0" smtClean="0"/>
                  <a:t>			(</a:t>
                </a:r>
                <a:r>
                  <a:rPr lang="en-AU" sz="3300" dirty="0"/>
                  <a:t>1)</a:t>
                </a:r>
                <a:endParaRPr lang="bg-BG" sz="3300" dirty="0"/>
              </a:p>
              <a:p>
                <a:pPr marL="0" indent="0">
                  <a:buNone/>
                </a:pPr>
                <a:r>
                  <a:rPr lang="en-GB" sz="3300" dirty="0" smtClean="0"/>
                  <a:t>where:</a:t>
                </a:r>
              </a:p>
              <a:p>
                <a:pPr marL="0" indent="0">
                  <a:buNone/>
                </a:pPr>
                <a14:m>
                  <m:oMath xmlns:m="http://schemas.openxmlformats.org/officeDocument/2006/math">
                    <m:r>
                      <a:rPr lang="en-GB" sz="3300">
                        <a:latin typeface="Cambria Math" panose="02040503050406030204" pitchFamily="18" charset="0"/>
                      </a:rPr>
                      <m:t>∆</m:t>
                    </m:r>
                    <m:r>
                      <a:rPr lang="en-GB" sz="3300" i="1">
                        <a:latin typeface="Cambria Math" panose="02040503050406030204" pitchFamily="18" charset="0"/>
                      </a:rPr>
                      <m:t>𝑡</m:t>
                    </m:r>
                  </m:oMath>
                </a14:m>
                <a:r>
                  <a:rPr lang="en-GB" sz="3300" dirty="0"/>
                  <a:t> </a:t>
                </a:r>
                <a:r>
                  <a:rPr lang="en-GB" sz="3300" dirty="0" smtClean="0"/>
                  <a:t>– the </a:t>
                </a:r>
                <a:r>
                  <a:rPr lang="en-GB" sz="3300" dirty="0"/>
                  <a:t>interval of time in which the heat exchange </a:t>
                </a:r>
                <a:r>
                  <a:rPr lang="en-GB" sz="3300" dirty="0" smtClean="0"/>
                  <a:t>was</a:t>
                </a:r>
                <a:br>
                  <a:rPr lang="en-GB" sz="3300" dirty="0" smtClean="0"/>
                </a:br>
                <a:r>
                  <a:rPr lang="en-GB" sz="3300" dirty="0" smtClean="0"/>
                  <a:t>         </a:t>
                </a:r>
                <a:r>
                  <a:rPr lang="en-GB" sz="3300" dirty="0"/>
                  <a:t>performed, h;</a:t>
                </a:r>
                <a:endParaRPr lang="bg-BG" sz="3300" dirty="0"/>
              </a:p>
              <a:p>
                <a:pPr marL="0" indent="0">
                  <a:buNone/>
                </a:pPr>
                <a14:m>
                  <m:oMath xmlns:m="http://schemas.openxmlformats.org/officeDocument/2006/math">
                    <m:r>
                      <a:rPr lang="en-GB" sz="3300" i="1">
                        <a:latin typeface="Cambria Math" panose="02040503050406030204" pitchFamily="18" charset="0"/>
                      </a:rPr>
                      <m:t>𝑉</m:t>
                    </m:r>
                  </m:oMath>
                </a14:m>
                <a:r>
                  <a:rPr lang="en-GB" sz="3300" dirty="0"/>
                  <a:t> – mass flow, l/h;</a:t>
                </a:r>
                <a:endParaRPr lang="bg-BG" sz="3300" dirty="0"/>
              </a:p>
              <a:p>
                <a:pPr marL="0" indent="0">
                  <a:buNone/>
                </a:pPr>
                <a14:m>
                  <m:oMath xmlns:m="http://schemas.openxmlformats.org/officeDocument/2006/math">
                    <m:r>
                      <a:rPr lang="en-GB" sz="3300" i="1">
                        <a:latin typeface="Cambria Math" panose="02040503050406030204" pitchFamily="18" charset="0"/>
                      </a:rPr>
                      <m:t>𝜌</m:t>
                    </m:r>
                  </m:oMath>
                </a14:m>
                <a:r>
                  <a:rPr lang="en-GB" sz="3300" dirty="0"/>
                  <a:t> – specific density, kg/l;</a:t>
                </a:r>
                <a:endParaRPr lang="bg-BG" sz="3300" dirty="0"/>
              </a:p>
              <a:p>
                <a:pPr marL="0" indent="0">
                  <a:buNone/>
                </a:pPr>
                <a14:m>
                  <m:oMath xmlns:m="http://schemas.openxmlformats.org/officeDocument/2006/math">
                    <m:r>
                      <a:rPr lang="en-GB" sz="3300" i="1">
                        <a:latin typeface="Cambria Math" panose="02040503050406030204" pitchFamily="18" charset="0"/>
                      </a:rPr>
                      <m:t>𝑐</m:t>
                    </m:r>
                  </m:oMath>
                </a14:m>
                <a:r>
                  <a:rPr lang="en-GB" sz="3300" dirty="0"/>
                  <a:t> - specific heat capacity of </a:t>
                </a:r>
                <a:r>
                  <a:rPr lang="en-GB" sz="3300" dirty="0" smtClean="0"/>
                  <a:t>water;</a:t>
                </a:r>
                <a:endParaRPr lang="bg-BG" sz="3300" dirty="0"/>
              </a:p>
              <a:p>
                <a:pPr marL="0" indent="0">
                  <a:buNone/>
                </a:pPr>
                <a14:m>
                  <m:oMath xmlns:m="http://schemas.openxmlformats.org/officeDocument/2006/math">
                    <m:sSub>
                      <m:sSubPr>
                        <m:ctrlPr>
                          <a:rPr lang="bg-BG" sz="3300" i="1">
                            <a:latin typeface="Cambria Math" panose="02040503050406030204" pitchFamily="18" charset="0"/>
                          </a:rPr>
                        </m:ctrlPr>
                      </m:sSubPr>
                      <m:e>
                        <m:r>
                          <a:rPr lang="en-GB" sz="3300" i="1">
                            <a:latin typeface="Cambria Math" panose="02040503050406030204" pitchFamily="18" charset="0"/>
                          </a:rPr>
                          <m:t>𝑇</m:t>
                        </m:r>
                      </m:e>
                      <m:sub>
                        <m:r>
                          <a:rPr lang="en-GB" sz="3300">
                            <a:latin typeface="Cambria Math" panose="02040503050406030204" pitchFamily="18" charset="0"/>
                          </a:rPr>
                          <m:t>1</m:t>
                        </m:r>
                      </m:sub>
                    </m:sSub>
                    <m:r>
                      <a:rPr lang="en-GB" sz="3300">
                        <a:latin typeface="Cambria Math" panose="02040503050406030204" pitchFamily="18" charset="0"/>
                      </a:rPr>
                      <m:t>, </m:t>
                    </m:r>
                    <m:sSub>
                      <m:sSubPr>
                        <m:ctrlPr>
                          <a:rPr lang="bg-BG" sz="3300" i="1">
                            <a:latin typeface="Cambria Math" panose="02040503050406030204" pitchFamily="18" charset="0"/>
                          </a:rPr>
                        </m:ctrlPr>
                      </m:sSubPr>
                      <m:e>
                        <m:r>
                          <a:rPr lang="en-GB" sz="3300" i="1">
                            <a:latin typeface="Cambria Math" panose="02040503050406030204" pitchFamily="18" charset="0"/>
                          </a:rPr>
                          <m:t>𝑇</m:t>
                        </m:r>
                      </m:e>
                      <m:sub>
                        <m:r>
                          <a:rPr lang="en-GB" sz="3300">
                            <a:latin typeface="Cambria Math" panose="02040503050406030204" pitchFamily="18" charset="0"/>
                          </a:rPr>
                          <m:t>2</m:t>
                        </m:r>
                      </m:sub>
                    </m:sSub>
                  </m:oMath>
                </a14:m>
                <a:r>
                  <a:rPr lang="en-GB" sz="3300" dirty="0"/>
                  <a:t> </a:t>
                </a:r>
                <a:r>
                  <a:rPr lang="en-GB" sz="3300" dirty="0" smtClean="0"/>
                  <a:t>– respectively </a:t>
                </a:r>
                <a:r>
                  <a:rPr lang="en-GB" sz="3300" dirty="0"/>
                  <a:t>the temperature of the water inlet and outlet, ºС.</a:t>
                </a:r>
                <a:endParaRPr lang="bg-BG" sz="3300" dirty="0"/>
              </a:p>
              <a:p>
                <a:pPr marL="0" indent="0" algn="just">
                  <a:buNone/>
                </a:pPr>
                <a:r>
                  <a:rPr lang="en-GB" sz="3300" dirty="0" smtClean="0"/>
                  <a:t>   The </a:t>
                </a:r>
                <a:r>
                  <a:rPr lang="en-GB" sz="3300" dirty="0"/>
                  <a:t>amount of heat that is released by the module and absorbed by the water can be determined by the calorimetric equation</a:t>
                </a:r>
                <a:endParaRPr lang="bg-BG" sz="3300" dirty="0"/>
              </a:p>
              <a:p>
                <a:pPr marL="0" indent="0">
                  <a:buNone/>
                </a:pPr>
                <a14:m>
                  <m:oMath xmlns:m="http://schemas.openxmlformats.org/officeDocument/2006/math">
                    <m:r>
                      <a:rPr lang="en-US" sz="3300" b="0" i="1" smtClean="0">
                        <a:latin typeface="Cambria Math" panose="02040503050406030204" pitchFamily="18" charset="0"/>
                      </a:rPr>
                      <m:t>   </m:t>
                    </m:r>
                    <m:r>
                      <a:rPr lang="en-AU" sz="3300" i="1">
                        <a:latin typeface="Cambria Math" panose="02040503050406030204" pitchFamily="18" charset="0"/>
                      </a:rPr>
                      <m:t>𝑄</m:t>
                    </m:r>
                    <m:r>
                      <a:rPr lang="en-AU" sz="3300">
                        <a:latin typeface="Cambria Math" panose="02040503050406030204" pitchFamily="18" charset="0"/>
                      </a:rPr>
                      <m:t>=</m:t>
                    </m:r>
                    <m:r>
                      <a:rPr lang="en-AU" sz="3300" i="1">
                        <a:latin typeface="Cambria Math" panose="02040503050406030204" pitchFamily="18" charset="0"/>
                      </a:rPr>
                      <m:t>𝑚</m:t>
                    </m:r>
                    <m:r>
                      <a:rPr lang="en-AU" sz="3300">
                        <a:latin typeface="Cambria Math" panose="02040503050406030204" pitchFamily="18" charset="0"/>
                      </a:rPr>
                      <m:t>.</m:t>
                    </m:r>
                    <m:r>
                      <a:rPr lang="en-AU" sz="3300" i="1">
                        <a:latin typeface="Cambria Math" panose="02040503050406030204" pitchFamily="18" charset="0"/>
                      </a:rPr>
                      <m:t>𝑐</m:t>
                    </m:r>
                    <m:d>
                      <m:dPr>
                        <m:ctrlPr>
                          <a:rPr lang="bg-BG" sz="3300" i="1">
                            <a:latin typeface="Cambria Math" panose="02040503050406030204" pitchFamily="18" charset="0"/>
                          </a:rPr>
                        </m:ctrlPr>
                      </m:dPr>
                      <m:e>
                        <m:sSub>
                          <m:sSubPr>
                            <m:ctrlPr>
                              <a:rPr lang="bg-BG" sz="3300" i="1">
                                <a:latin typeface="Cambria Math" panose="02040503050406030204" pitchFamily="18" charset="0"/>
                              </a:rPr>
                            </m:ctrlPr>
                          </m:sSubPr>
                          <m:e>
                            <m:r>
                              <a:rPr lang="en-AU" sz="3300" i="1">
                                <a:latin typeface="Cambria Math" panose="02040503050406030204" pitchFamily="18" charset="0"/>
                              </a:rPr>
                              <m:t>𝑇</m:t>
                            </m:r>
                          </m:e>
                          <m:sub>
                            <m:r>
                              <a:rPr lang="en-AU" sz="3300">
                                <a:latin typeface="Cambria Math" panose="02040503050406030204" pitchFamily="18" charset="0"/>
                              </a:rPr>
                              <m:t>2</m:t>
                            </m:r>
                          </m:sub>
                        </m:sSub>
                        <m:r>
                          <a:rPr lang="en-AU" sz="3300" i="1">
                            <a:latin typeface="Cambria Math" panose="02040503050406030204" pitchFamily="18" charset="0"/>
                          </a:rPr>
                          <m:t>−</m:t>
                        </m:r>
                        <m:sSub>
                          <m:sSubPr>
                            <m:ctrlPr>
                              <a:rPr lang="bg-BG" sz="3300" i="1">
                                <a:latin typeface="Cambria Math" panose="02040503050406030204" pitchFamily="18" charset="0"/>
                              </a:rPr>
                            </m:ctrlPr>
                          </m:sSubPr>
                          <m:e>
                            <m:r>
                              <a:rPr lang="en-AU" sz="3300" i="1">
                                <a:latin typeface="Cambria Math" panose="02040503050406030204" pitchFamily="18" charset="0"/>
                              </a:rPr>
                              <m:t>𝑇</m:t>
                            </m:r>
                          </m:e>
                          <m:sub>
                            <m:r>
                              <a:rPr lang="en-AU" sz="3300">
                                <a:latin typeface="Cambria Math" panose="02040503050406030204" pitchFamily="18" charset="0"/>
                              </a:rPr>
                              <m:t>1</m:t>
                            </m:r>
                          </m:sub>
                        </m:sSub>
                      </m:e>
                    </m:d>
                  </m:oMath>
                </a14:m>
                <a:r>
                  <a:rPr lang="en-AU" sz="3300" dirty="0"/>
                  <a:t>,	</a:t>
                </a:r>
                <a:r>
                  <a:rPr lang="en-AU" sz="3300" dirty="0" smtClean="0"/>
                  <a:t>					(</a:t>
                </a:r>
                <a:r>
                  <a:rPr lang="en-AU" sz="3300" dirty="0"/>
                  <a:t>2)</a:t>
                </a:r>
                <a:endParaRPr lang="bg-BG" sz="3300" dirty="0"/>
              </a:p>
              <a:p>
                <a:pPr marL="0" indent="0">
                  <a:buNone/>
                </a:pPr>
                <a:r>
                  <a:rPr lang="en-GB" sz="3300" dirty="0" smtClean="0"/>
                  <a:t>where:</a:t>
                </a:r>
              </a:p>
              <a:p>
                <a:pPr marL="0" indent="0">
                  <a:buNone/>
                </a:pPr>
                <a14:m>
                  <m:oMath xmlns:m="http://schemas.openxmlformats.org/officeDocument/2006/math">
                    <m:r>
                      <a:rPr lang="en-GB" sz="3300" i="1">
                        <a:latin typeface="Cambria Math" panose="02040503050406030204" pitchFamily="18" charset="0"/>
                      </a:rPr>
                      <m:t>𝑚</m:t>
                    </m:r>
                  </m:oMath>
                </a14:m>
                <a:r>
                  <a:rPr lang="en-GB" sz="3300" dirty="0"/>
                  <a:t> </a:t>
                </a:r>
                <a:r>
                  <a:rPr lang="en-GB" sz="3300" dirty="0" smtClean="0"/>
                  <a:t>– the </a:t>
                </a:r>
                <a:r>
                  <a:rPr lang="en-GB" sz="3300" dirty="0"/>
                  <a:t>water mass, kg</a:t>
                </a:r>
                <a:r>
                  <a:rPr lang="en-GB" sz="3300" dirty="0" smtClean="0"/>
                  <a:t>.</a:t>
                </a:r>
                <a:endParaRPr lang="bg-BG" sz="3300" dirty="0"/>
              </a:p>
            </p:txBody>
          </p:sp>
        </mc:Choice>
        <mc:Fallback xmlns="">
          <p:sp>
            <p:nvSpPr>
              <p:cNvPr id="2072" name="Text Box 173"/>
              <p:cNvSpPr txBox="1">
                <a:spLocks noRot="1" noChangeAspect="1" noMove="1" noResize="1" noEditPoints="1" noAdjustHandles="1" noChangeArrowheads="1" noChangeShapeType="1" noTextEdit="1"/>
              </p:cNvSpPr>
              <p:nvPr/>
            </p:nvSpPr>
            <p:spPr bwMode="auto">
              <a:xfrm>
                <a:off x="533400" y="23545800"/>
                <a:ext cx="9723438" cy="20497800"/>
              </a:xfrm>
              <a:prstGeom prst="rect">
                <a:avLst/>
              </a:prstGeom>
              <a:blipFill rotWithShape="0">
                <a:blip r:embed="rId2"/>
                <a:stretch>
                  <a:fillRect l="-1693" t="-714" r="-1630" b="-1309"/>
                </a:stretch>
              </a:blip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bg-BG">
                    <a:noFill/>
                  </a:rPr>
                  <a:t> </a:t>
                </a:r>
              </a:p>
            </p:txBody>
          </p:sp>
        </mc:Fallback>
      </mc:AlternateContent>
      <p:sp>
        <p:nvSpPr>
          <p:cNvPr id="2079" name="Text Box 194"/>
          <p:cNvSpPr txBox="1">
            <a:spLocks noChangeArrowheads="1"/>
          </p:cNvSpPr>
          <p:nvPr/>
        </p:nvSpPr>
        <p:spPr bwMode="auto">
          <a:xfrm>
            <a:off x="10893425" y="23568459"/>
            <a:ext cx="9791700" cy="1044141"/>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ctr">
              <a:spcBef>
                <a:spcPct val="0"/>
              </a:spcBef>
              <a:buFontTx/>
              <a:buNone/>
            </a:pPr>
            <a:r>
              <a:rPr lang="en-US" altLang="de-DE" sz="3300" b="1" dirty="0"/>
              <a:t>Fig. </a:t>
            </a:r>
            <a:r>
              <a:rPr lang="en-US" altLang="de-DE" sz="3300" b="1" dirty="0" smtClean="0"/>
              <a:t>1.</a:t>
            </a:r>
            <a:r>
              <a:rPr lang="en-US" altLang="de-DE" sz="3300" dirty="0" smtClean="0"/>
              <a:t> Scheme of the experimental system</a:t>
            </a:r>
            <a:r>
              <a:rPr lang="en-US" altLang="de-DE" sz="3300" dirty="0" smtClean="0">
                <a:cs typeface="Times New Roman" panose="02020603050405020304" pitchFamily="18" charset="0"/>
              </a:rPr>
              <a:t>.</a:t>
            </a:r>
            <a:endParaRPr lang="en-US" altLang="de-DE" sz="3300" dirty="0">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3200400" y="1981200"/>
            <a:ext cx="3962400" cy="3064293"/>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96600" y="6477000"/>
            <a:ext cx="9675008" cy="7506472"/>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97408" y="14706600"/>
            <a:ext cx="9474200" cy="8936746"/>
          </a:xfrm>
          <a:prstGeom prst="rect">
            <a:avLst/>
          </a:prstGeom>
        </p:spPr>
      </p:pic>
      <p:sp>
        <p:nvSpPr>
          <p:cNvPr id="41" name="Text Box 178"/>
          <p:cNvSpPr txBox="1">
            <a:spLocks noChangeArrowheads="1"/>
          </p:cNvSpPr>
          <p:nvPr/>
        </p:nvSpPr>
        <p:spPr bwMode="auto">
          <a:xfrm>
            <a:off x="10972800" y="24797468"/>
            <a:ext cx="9586913" cy="12629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3300" dirty="0" smtClean="0">
                <a:cs typeface="Times New Roman" panose="02020603050405020304" pitchFamily="18" charset="0"/>
              </a:rPr>
              <a:t>   </a:t>
            </a:r>
            <a:r>
              <a:rPr lang="en-US" altLang="de-DE" sz="3300" dirty="0" smtClean="0"/>
              <a:t>On figure 2, 3 and figure 4 are presented results from the preliminary research.</a:t>
            </a:r>
            <a:endParaRPr lang="en-GB" altLang="de-DE" sz="3300" dirty="0"/>
          </a:p>
        </p:txBody>
      </p:sp>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972800" y="26340679"/>
            <a:ext cx="9689852" cy="6044321"/>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36000" y="6199188"/>
            <a:ext cx="9691200" cy="6045162"/>
          </a:xfrm>
          <a:prstGeom prst="rect">
            <a:avLst/>
          </a:prstGeom>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959000" y="33929027"/>
            <a:ext cx="9691200" cy="6045162"/>
          </a:xfrm>
          <a:prstGeom prst="rect">
            <a:avLst/>
          </a:prstGeom>
        </p:spPr>
      </p:pic>
      <p:sp>
        <p:nvSpPr>
          <p:cNvPr id="9" name="Rectangle 8"/>
          <p:cNvSpPr/>
          <p:nvPr/>
        </p:nvSpPr>
        <p:spPr>
          <a:xfrm>
            <a:off x="10893425" y="32766000"/>
            <a:ext cx="9874250" cy="600164"/>
          </a:xfrm>
          <a:prstGeom prst="rect">
            <a:avLst/>
          </a:prstGeom>
        </p:spPr>
        <p:txBody>
          <a:bodyPr wrap="square">
            <a:spAutoFit/>
          </a:bodyPr>
          <a:lstStyle/>
          <a:p>
            <a:pPr algn="ctr"/>
            <a:r>
              <a:rPr lang="en-GB" sz="3300" b="1" dirty="0">
                <a:ea typeface="Times New Roman" panose="02020603050405020304" pitchFamily="18" charset="0"/>
              </a:rPr>
              <a:t>Fig</a:t>
            </a:r>
            <a:r>
              <a:rPr lang="en-GB" sz="3300" b="1" dirty="0" smtClean="0">
                <a:ea typeface="Times New Roman" panose="02020603050405020304" pitchFamily="18" charset="0"/>
              </a:rPr>
              <a:t>. 2</a:t>
            </a:r>
            <a:r>
              <a:rPr lang="en-GB" sz="3300" b="1" dirty="0">
                <a:ea typeface="Times New Roman" panose="02020603050405020304" pitchFamily="18" charset="0"/>
              </a:rPr>
              <a:t>.</a:t>
            </a:r>
            <a:r>
              <a:rPr lang="en-GB" sz="3300" dirty="0">
                <a:ea typeface="Times New Roman" panose="02020603050405020304" pitchFamily="18" charset="0"/>
              </a:rPr>
              <a:t> Changes of T</a:t>
            </a:r>
            <a:r>
              <a:rPr lang="en-GB" sz="3300" baseline="-25000" dirty="0">
                <a:ea typeface="Times New Roman" panose="02020603050405020304" pitchFamily="18" charset="0"/>
              </a:rPr>
              <a:t>1</a:t>
            </a:r>
            <a:r>
              <a:rPr lang="en-GB" sz="3300" dirty="0">
                <a:ea typeface="Times New Roman" panose="02020603050405020304" pitchFamily="18" charset="0"/>
              </a:rPr>
              <a:t>, T</a:t>
            </a:r>
            <a:r>
              <a:rPr lang="en-GB" sz="3300" baseline="-25000" dirty="0">
                <a:ea typeface="Times New Roman" panose="02020603050405020304" pitchFamily="18" charset="0"/>
              </a:rPr>
              <a:t>2</a:t>
            </a:r>
            <a:r>
              <a:rPr lang="en-GB" sz="3300" dirty="0">
                <a:ea typeface="Times New Roman" panose="02020603050405020304" pitchFamily="18" charset="0"/>
              </a:rPr>
              <a:t> and the difference ΔТ, ºС</a:t>
            </a:r>
            <a:endParaRPr lang="bg-BG" sz="3300" dirty="0"/>
          </a:p>
        </p:txBody>
      </p:sp>
      <p:sp>
        <p:nvSpPr>
          <p:cNvPr id="48" name="Rectangle 47"/>
          <p:cNvSpPr/>
          <p:nvPr/>
        </p:nvSpPr>
        <p:spPr>
          <a:xfrm>
            <a:off x="10972800" y="40349269"/>
            <a:ext cx="9874250" cy="646331"/>
          </a:xfrm>
          <a:prstGeom prst="rect">
            <a:avLst/>
          </a:prstGeom>
        </p:spPr>
        <p:txBody>
          <a:bodyPr wrap="square">
            <a:spAutoFit/>
          </a:bodyPr>
          <a:lstStyle/>
          <a:p>
            <a:pPr algn="ctr"/>
            <a:r>
              <a:rPr lang="en-GB" sz="3300" b="1" dirty="0">
                <a:ea typeface="Times New Roman" panose="02020603050405020304" pitchFamily="18" charset="0"/>
              </a:rPr>
              <a:t>Fig</a:t>
            </a:r>
            <a:r>
              <a:rPr lang="en-GB" sz="3300" b="1" dirty="0" smtClean="0">
                <a:ea typeface="Times New Roman" panose="02020603050405020304" pitchFamily="18" charset="0"/>
              </a:rPr>
              <a:t>. </a:t>
            </a:r>
            <a:r>
              <a:rPr lang="bg-BG" sz="3300" b="1" dirty="0" smtClean="0">
                <a:ea typeface="Times New Roman" panose="02020603050405020304" pitchFamily="18" charset="0"/>
              </a:rPr>
              <a:t>3</a:t>
            </a:r>
            <a:r>
              <a:rPr lang="en-GB" sz="3300" b="1" dirty="0" smtClean="0">
                <a:ea typeface="Times New Roman" panose="02020603050405020304" pitchFamily="18" charset="0"/>
              </a:rPr>
              <a:t>.</a:t>
            </a:r>
            <a:r>
              <a:rPr lang="en-GB" sz="3300" dirty="0" smtClean="0">
                <a:ea typeface="Times New Roman" panose="02020603050405020304" pitchFamily="18" charset="0"/>
              </a:rPr>
              <a:t> </a:t>
            </a:r>
            <a:r>
              <a:rPr lang="en-GB" sz="3600" dirty="0"/>
              <a:t>Changes of </a:t>
            </a:r>
            <a:r>
              <a:rPr lang="en-US" sz="3600" dirty="0" smtClean="0"/>
              <a:t>U</a:t>
            </a:r>
            <a:r>
              <a:rPr lang="en-GB" sz="3600" baseline="-25000" dirty="0" smtClean="0"/>
              <a:t>1</a:t>
            </a:r>
            <a:r>
              <a:rPr lang="en-GB" sz="3600" dirty="0"/>
              <a:t>, </a:t>
            </a:r>
            <a:r>
              <a:rPr lang="en-GB" sz="3600" dirty="0" smtClean="0"/>
              <a:t>U</a:t>
            </a:r>
            <a:r>
              <a:rPr lang="en-GB" sz="3600" baseline="-25000" dirty="0" smtClean="0"/>
              <a:t>2</a:t>
            </a:r>
            <a:r>
              <a:rPr lang="en-GB" sz="3600" dirty="0"/>
              <a:t>, </a:t>
            </a:r>
            <a:r>
              <a:rPr lang="en-GB" sz="3600" dirty="0" smtClean="0"/>
              <a:t>V</a:t>
            </a:r>
            <a:endParaRPr lang="bg-BG" sz="3300" dirty="0"/>
          </a:p>
        </p:txBody>
      </p:sp>
      <p:sp>
        <p:nvSpPr>
          <p:cNvPr id="49" name="Text Box 156"/>
          <p:cNvSpPr txBox="1">
            <a:spLocks noChangeArrowheads="1"/>
          </p:cNvSpPr>
          <p:nvPr/>
        </p:nvSpPr>
        <p:spPr bwMode="auto">
          <a:xfrm>
            <a:off x="10896600" y="41148000"/>
            <a:ext cx="9731375" cy="248214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algn="just">
              <a:spcBef>
                <a:spcPct val="0"/>
              </a:spcBef>
              <a:buFontTx/>
              <a:buNone/>
            </a:pPr>
            <a:r>
              <a:rPr lang="en-US" altLang="de-DE" sz="3300" dirty="0" smtClean="0"/>
              <a:t>Analysis of the results shows that as a result of the heat exchange water temperature has risen by an average of 7,8 ºC. The difference ΔT was almost constant.</a:t>
            </a:r>
            <a:endParaRPr lang="pt-BR" altLang="de-DE" sz="3300" dirty="0"/>
          </a:p>
        </p:txBody>
      </p:sp>
      <p:sp>
        <p:nvSpPr>
          <p:cNvPr id="50" name="Rectangle 49"/>
          <p:cNvSpPr/>
          <p:nvPr/>
        </p:nvSpPr>
        <p:spPr>
          <a:xfrm>
            <a:off x="21259800" y="12573000"/>
            <a:ext cx="9874250" cy="646331"/>
          </a:xfrm>
          <a:prstGeom prst="rect">
            <a:avLst/>
          </a:prstGeom>
        </p:spPr>
        <p:txBody>
          <a:bodyPr wrap="square">
            <a:spAutoFit/>
          </a:bodyPr>
          <a:lstStyle/>
          <a:p>
            <a:pPr algn="ctr"/>
            <a:r>
              <a:rPr lang="en-GB" sz="3300" b="1" dirty="0">
                <a:ea typeface="Times New Roman" panose="02020603050405020304" pitchFamily="18" charset="0"/>
              </a:rPr>
              <a:t>Fig</a:t>
            </a:r>
            <a:r>
              <a:rPr lang="en-GB" sz="3300" b="1" dirty="0" smtClean="0">
                <a:ea typeface="Times New Roman" panose="02020603050405020304" pitchFamily="18" charset="0"/>
              </a:rPr>
              <a:t>. </a:t>
            </a:r>
            <a:r>
              <a:rPr lang="en-US" sz="3300" b="1" dirty="0">
                <a:ea typeface="Times New Roman" panose="02020603050405020304" pitchFamily="18" charset="0"/>
              </a:rPr>
              <a:t>4</a:t>
            </a:r>
            <a:r>
              <a:rPr lang="en-GB" sz="3300" b="1" dirty="0" smtClean="0">
                <a:ea typeface="Times New Roman" panose="02020603050405020304" pitchFamily="18" charset="0"/>
              </a:rPr>
              <a:t>.</a:t>
            </a:r>
            <a:r>
              <a:rPr lang="en-GB" sz="3300" dirty="0" smtClean="0">
                <a:ea typeface="Times New Roman" panose="02020603050405020304" pitchFamily="18" charset="0"/>
              </a:rPr>
              <a:t> </a:t>
            </a:r>
            <a:r>
              <a:rPr lang="en-GB" sz="3600" dirty="0"/>
              <a:t>Changes of </a:t>
            </a:r>
            <a:r>
              <a:rPr lang="en-GB" sz="3600" dirty="0" smtClean="0"/>
              <a:t>P</a:t>
            </a:r>
            <a:r>
              <a:rPr lang="en-GB" sz="3600" baseline="-25000" dirty="0" smtClean="0"/>
              <a:t>1</a:t>
            </a:r>
            <a:r>
              <a:rPr lang="en-GB" sz="3600" dirty="0"/>
              <a:t>, </a:t>
            </a:r>
            <a:r>
              <a:rPr lang="en-GB" sz="3600" dirty="0" smtClean="0"/>
              <a:t>P</a:t>
            </a:r>
            <a:r>
              <a:rPr lang="en-GB" sz="3600" baseline="-25000" dirty="0" smtClean="0"/>
              <a:t>2</a:t>
            </a:r>
            <a:r>
              <a:rPr lang="en-GB" sz="3600" dirty="0"/>
              <a:t>, </a:t>
            </a:r>
            <a:r>
              <a:rPr lang="en-US" sz="3600" dirty="0"/>
              <a:t>W</a:t>
            </a:r>
            <a:endParaRPr lang="bg-BG" sz="3300" dirty="0"/>
          </a:p>
        </p:txBody>
      </p:sp>
      <p:sp>
        <p:nvSpPr>
          <p:cNvPr id="51" name="Rectangle 154"/>
          <p:cNvSpPr>
            <a:spLocks noChangeArrowheads="1"/>
          </p:cNvSpPr>
          <p:nvPr/>
        </p:nvSpPr>
        <p:spPr bwMode="auto">
          <a:xfrm>
            <a:off x="21323935" y="31368999"/>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a:cs typeface="Times New Roman" panose="02020603050405020304" pitchFamily="18" charset="0"/>
              </a:rPr>
              <a:t>References</a:t>
            </a:r>
            <a:r>
              <a:rPr lang="es-ES" altLang="de-DE" sz="5900" b="1"/>
              <a:t> </a:t>
            </a:r>
            <a:endParaRPr lang="en-AU" altLang="de-DE" sz="5900" b="1"/>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TotalTime>
  <Words>1040</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 Math</vt:lpstr>
      <vt:lpstr>Times New Roman</vt:lpstr>
      <vt:lpstr>Diseño predeterminado</vt:lpstr>
      <vt:lpstr>PowerPoint Presentation</vt:lpstr>
    </vt:vector>
  </TitlesOfParts>
  <Company>Nun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tiliev</cp:lastModifiedBy>
  <cp:revision>193</cp:revision>
  <cp:lastPrinted>2000-11-30T06:22:24Z</cp:lastPrinted>
  <dcterms:created xsi:type="dcterms:W3CDTF">1999-11-19T11:42:42Z</dcterms:created>
  <dcterms:modified xsi:type="dcterms:W3CDTF">2020-06-03T11:39:13Z</dcterms:modified>
</cp:coreProperties>
</file>